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image" Target="../media/image8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jpeg"/><Relationship Id="rId3" Type="http://schemas.openxmlformats.org/officeDocument/2006/relationships/image" Target="../media/image14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jpe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.tif"/><Relationship Id="rId11" Type="http://schemas.openxmlformats.org/officeDocument/2006/relationships/image" Target="../media/image2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3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jpeg"/><Relationship Id="rId3" Type="http://schemas.openxmlformats.org/officeDocument/2006/relationships/image" Target="../media/image10.png"/><Relationship Id="rId4" Type="http://schemas.openxmlformats.org/officeDocument/2006/relationships/image" Target="../media/image2.jpeg"/><Relationship Id="rId5" Type="http://schemas.openxmlformats.org/officeDocument/2006/relationships/image" Target="../media/image11.png"/><Relationship Id="rId6" Type="http://schemas.openxmlformats.org/officeDocument/2006/relationships/image" Target="../media/image3.tif"/><Relationship Id="rId7" Type="http://schemas.openxmlformats.org/officeDocument/2006/relationships/image" Target="../media/image12.png"/><Relationship Id="rId8" Type="http://schemas.openxmlformats.org/officeDocument/2006/relationships/image" Target="../media/image3.jpe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7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8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Курс разработки мобильных приложений под Android"/>
          <p:cNvSpPr txBox="1"/>
          <p:nvPr>
            <p:ph type="ctrTitle"/>
          </p:nvPr>
        </p:nvSpPr>
        <p:spPr>
          <a:xfrm>
            <a:off x="1270000" y="1299423"/>
            <a:ext cx="10464800" cy="3302001"/>
          </a:xfrm>
          <a:prstGeom prst="rect">
            <a:avLst/>
          </a:prstGeom>
        </p:spPr>
        <p:txBody>
          <a:bodyPr/>
          <a:lstStyle>
            <a:lvl1pPr defTabSz="443991">
              <a:defRPr b="1" sz="608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Курс разработки мобильных приложений под Android</a:t>
            </a:r>
          </a:p>
        </p:txBody>
      </p:sp>
      <p:pic>
        <p:nvPicPr>
          <p:cNvPr id="1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57750" y="5386894"/>
            <a:ext cx="3289300" cy="2463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Rectangle"/>
          <p:cNvSpPr/>
          <p:nvPr/>
        </p:nvSpPr>
        <p:spPr>
          <a:xfrm>
            <a:off x="-1947" y="-14494"/>
            <a:ext cx="13008695" cy="1150653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9" name="- Что такое компьютер…"/>
          <p:cNvSpPr/>
          <p:nvPr/>
        </p:nvSpPr>
        <p:spPr>
          <a:xfrm>
            <a:off x="465314" y="1590496"/>
            <a:ext cx="12074172" cy="7816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b="0" sz="40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- Что такое компьютер</a:t>
            </a:r>
          </a:p>
          <a:p>
            <a:pPr algn="l">
              <a:defRPr b="0" sz="400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algn="l">
              <a:defRPr b="0" sz="40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- Что такое программа</a:t>
            </a:r>
          </a:p>
          <a:p>
            <a:pPr algn="l">
              <a:defRPr b="0" sz="400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algn="l">
              <a:defRPr b="0" sz="40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- Первые компьютеры</a:t>
            </a:r>
          </a:p>
          <a:p>
            <a:pPr algn="l">
              <a:defRPr b="0" sz="400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algn="l">
              <a:defRPr b="0" sz="40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- Двоичный код (машинный язык)</a:t>
            </a:r>
          </a:p>
          <a:p>
            <a:pPr algn="l">
              <a:defRPr b="0" sz="400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algn="l">
              <a:defRPr b="0" sz="40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- Языки программирования</a:t>
            </a:r>
          </a:p>
        </p:txBody>
      </p:sp>
      <p:sp>
        <p:nvSpPr>
          <p:cNvPr id="200" name="Поговорим о компьютерах"/>
          <p:cNvSpPr txBox="1"/>
          <p:nvPr>
            <p:ph type="title" idx="4294967295"/>
          </p:nvPr>
        </p:nvSpPr>
        <p:spPr>
          <a:xfrm>
            <a:off x="203326" y="187875"/>
            <a:ext cx="12598149" cy="745916"/>
          </a:xfrm>
          <a:prstGeom prst="rect">
            <a:avLst/>
          </a:prstGeom>
        </p:spPr>
        <p:txBody>
          <a:bodyPr anchor="b"/>
          <a:lstStyle>
            <a:lvl1pPr algn="l" defTabSz="543305">
              <a:defRPr b="1" sz="372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Поговорим о компьютерах</a:t>
            </a:r>
          </a:p>
        </p:txBody>
      </p:sp>
      <p:pic>
        <p:nvPicPr>
          <p:cNvPr id="2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02248" y="1252289"/>
            <a:ext cx="1862872" cy="19560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44310" y="1669757"/>
            <a:ext cx="3369530" cy="22422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88472" y="3663311"/>
            <a:ext cx="2585433" cy="20519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32061" y="6351688"/>
            <a:ext cx="3360266" cy="18868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Rectangle"/>
          <p:cNvSpPr/>
          <p:nvPr/>
        </p:nvSpPr>
        <p:spPr>
          <a:xfrm>
            <a:off x="-1947" y="-14494"/>
            <a:ext cx="13008695" cy="1150653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07" name="Поговорим о компьютерах"/>
          <p:cNvSpPr txBox="1"/>
          <p:nvPr>
            <p:ph type="title" idx="4294967295"/>
          </p:nvPr>
        </p:nvSpPr>
        <p:spPr>
          <a:xfrm>
            <a:off x="203326" y="187875"/>
            <a:ext cx="12598149" cy="745916"/>
          </a:xfrm>
          <a:prstGeom prst="rect">
            <a:avLst/>
          </a:prstGeom>
        </p:spPr>
        <p:txBody>
          <a:bodyPr anchor="b"/>
          <a:lstStyle>
            <a:lvl1pPr algn="l" defTabSz="543305">
              <a:defRPr b="1" sz="372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Поговорим о компьютерах</a:t>
            </a:r>
          </a:p>
        </p:txBody>
      </p:sp>
      <p:sp>
        <p:nvSpPr>
          <p:cNvPr id="208" name="- Язык ассемблера…"/>
          <p:cNvSpPr/>
          <p:nvPr/>
        </p:nvSpPr>
        <p:spPr>
          <a:xfrm>
            <a:off x="465314" y="1590496"/>
            <a:ext cx="12074172" cy="7816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b="0" sz="40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- Язык ассемблера</a:t>
            </a:r>
          </a:p>
          <a:p>
            <a:pPr algn="l">
              <a:defRPr b="0" sz="400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algn="l">
              <a:defRPr b="0" sz="40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- Компилятор</a:t>
            </a:r>
          </a:p>
          <a:p>
            <a:pPr algn="l">
              <a:defRPr b="0" sz="400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algn="l">
              <a:defRPr b="0" sz="40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- Другие языки</a:t>
            </a:r>
          </a:p>
          <a:p>
            <a:pPr algn="l">
              <a:defRPr b="0" sz="400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algn="l">
              <a:defRPr b="0" sz="40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- Язык Java</a:t>
            </a:r>
          </a:p>
        </p:txBody>
      </p:sp>
      <p:pic>
        <p:nvPicPr>
          <p:cNvPr id="20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71258" y="1661295"/>
            <a:ext cx="3620847" cy="3809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57487" y="5995646"/>
            <a:ext cx="5800080" cy="32635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Rectangle"/>
          <p:cNvSpPr/>
          <p:nvPr/>
        </p:nvSpPr>
        <p:spPr>
          <a:xfrm>
            <a:off x="-1947" y="-14494"/>
            <a:ext cx="13008695" cy="1150653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13" name="Поговорим о компьютерах"/>
          <p:cNvSpPr txBox="1"/>
          <p:nvPr>
            <p:ph type="title" idx="4294967295"/>
          </p:nvPr>
        </p:nvSpPr>
        <p:spPr>
          <a:xfrm>
            <a:off x="203326" y="187875"/>
            <a:ext cx="12598149" cy="745916"/>
          </a:xfrm>
          <a:prstGeom prst="rect">
            <a:avLst/>
          </a:prstGeom>
        </p:spPr>
        <p:txBody>
          <a:bodyPr anchor="b"/>
          <a:lstStyle>
            <a:lvl1pPr algn="l" defTabSz="543305">
              <a:defRPr b="1" sz="372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Поговорим о компьютерах</a:t>
            </a:r>
          </a:p>
        </p:txBody>
      </p:sp>
      <p:sp>
        <p:nvSpPr>
          <p:cNvPr id="214" name="- Android разработка…"/>
          <p:cNvSpPr/>
          <p:nvPr/>
        </p:nvSpPr>
        <p:spPr>
          <a:xfrm>
            <a:off x="465314" y="1590496"/>
            <a:ext cx="12074172" cy="78164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defRPr b="0" sz="37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- Android разработка</a:t>
            </a:r>
          </a:p>
          <a:p>
            <a:pPr algn="l">
              <a:defRPr b="0" sz="370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algn="l">
              <a:defRPr b="0" sz="37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- Отличие от других направлений</a:t>
            </a:r>
          </a:p>
          <a:p>
            <a:pPr algn="l">
              <a:defRPr b="0" sz="370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algn="l">
              <a:defRPr b="0" sz="37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- Преимущества и недостатки</a:t>
            </a:r>
          </a:p>
        </p:txBody>
      </p:sp>
      <p:pic>
        <p:nvPicPr>
          <p:cNvPr id="2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98037" y="1771371"/>
            <a:ext cx="4289756" cy="2868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4171" y="6421714"/>
            <a:ext cx="10536458" cy="19088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Вспоминаем устройство языка Java"/>
          <p:cNvSpPr txBox="1"/>
          <p:nvPr>
            <p:ph type="ctr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 anchor="ctr"/>
          <a:lstStyle>
            <a:lvl1pPr>
              <a:defRPr b="1" sz="60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Вспоминаем устройство языка Java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Rectangle"/>
          <p:cNvSpPr/>
          <p:nvPr/>
        </p:nvSpPr>
        <p:spPr>
          <a:xfrm>
            <a:off x="-1947" y="-14494"/>
            <a:ext cx="13008695" cy="1150653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21" name="Язык Java"/>
          <p:cNvSpPr/>
          <p:nvPr/>
        </p:nvSpPr>
        <p:spPr>
          <a:xfrm>
            <a:off x="465314" y="1590496"/>
            <a:ext cx="12074172" cy="740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37463">
              <a:defRPr b="0" sz="368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Язык Java</a:t>
            </a:r>
          </a:p>
        </p:txBody>
      </p:sp>
      <p:sp>
        <p:nvSpPr>
          <p:cNvPr id="222" name="Вспоминаем устройство языка Java"/>
          <p:cNvSpPr txBox="1"/>
          <p:nvPr>
            <p:ph type="title" idx="4294967295"/>
          </p:nvPr>
        </p:nvSpPr>
        <p:spPr>
          <a:xfrm>
            <a:off x="203326" y="187875"/>
            <a:ext cx="12598149" cy="745916"/>
          </a:xfrm>
          <a:prstGeom prst="rect">
            <a:avLst/>
          </a:prstGeom>
        </p:spPr>
        <p:txBody>
          <a:bodyPr anchor="b"/>
          <a:lstStyle>
            <a:lvl1pPr algn="l" defTabSz="543305">
              <a:defRPr b="1" sz="372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Вспоминаем устройство языка Java</a:t>
            </a:r>
          </a:p>
        </p:txBody>
      </p:sp>
      <p:sp>
        <p:nvSpPr>
          <p:cNvPr id="223" name="James Gosling"/>
          <p:cNvSpPr/>
          <p:nvPr/>
        </p:nvSpPr>
        <p:spPr>
          <a:xfrm>
            <a:off x="4233624" y="2987728"/>
            <a:ext cx="3502389" cy="740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37463">
              <a:defRPr b="0" sz="368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James Gosling</a:t>
            </a:r>
          </a:p>
        </p:txBody>
      </p:sp>
      <p:pic>
        <p:nvPicPr>
          <p:cNvPr id="2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9792" y="2969837"/>
            <a:ext cx="3502389" cy="3526269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1995"/>
          <p:cNvSpPr/>
          <p:nvPr/>
        </p:nvSpPr>
        <p:spPr>
          <a:xfrm>
            <a:off x="4306404" y="4108193"/>
            <a:ext cx="1765963" cy="740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37463">
              <a:defRPr b="0" sz="368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1995</a:t>
            </a:r>
          </a:p>
        </p:txBody>
      </p:sp>
      <p:pic>
        <p:nvPicPr>
          <p:cNvPr id="22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5836" y="6783547"/>
            <a:ext cx="2363339" cy="10221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0045" y="8093133"/>
            <a:ext cx="2941883" cy="417749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Синтаксис от С и С++"/>
          <p:cNvSpPr/>
          <p:nvPr/>
        </p:nvSpPr>
        <p:spPr>
          <a:xfrm>
            <a:off x="4306404" y="5228659"/>
            <a:ext cx="5935895" cy="740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37463">
              <a:defRPr b="0" sz="368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Синтаксис от С и С++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tangle"/>
          <p:cNvSpPr/>
          <p:nvPr/>
        </p:nvSpPr>
        <p:spPr>
          <a:xfrm>
            <a:off x="-1947" y="-14494"/>
            <a:ext cx="13008695" cy="1150653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1" name="Среда: JDK, JRE, JVM"/>
          <p:cNvSpPr/>
          <p:nvPr/>
        </p:nvSpPr>
        <p:spPr>
          <a:xfrm>
            <a:off x="465314" y="1590496"/>
            <a:ext cx="12074172" cy="740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37463">
              <a:defRPr b="0" sz="368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Среда: JDK, JRE, JVM</a:t>
            </a:r>
          </a:p>
        </p:txBody>
      </p:sp>
      <p:sp>
        <p:nvSpPr>
          <p:cNvPr id="232" name="Вспоминаем устройство языка Java"/>
          <p:cNvSpPr txBox="1"/>
          <p:nvPr>
            <p:ph type="title" idx="4294967295"/>
          </p:nvPr>
        </p:nvSpPr>
        <p:spPr>
          <a:xfrm>
            <a:off x="203326" y="187875"/>
            <a:ext cx="12598149" cy="745916"/>
          </a:xfrm>
          <a:prstGeom prst="rect">
            <a:avLst/>
          </a:prstGeom>
        </p:spPr>
        <p:txBody>
          <a:bodyPr anchor="b"/>
          <a:lstStyle>
            <a:lvl1pPr algn="l" defTabSz="543305">
              <a:defRPr b="1" sz="372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Вспоминаем устройство языка Java</a:t>
            </a:r>
          </a:p>
        </p:txBody>
      </p:sp>
      <p:pic>
        <p:nvPicPr>
          <p:cNvPr id="23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50892" y="2415565"/>
            <a:ext cx="6503016" cy="674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Rectangle"/>
          <p:cNvSpPr/>
          <p:nvPr/>
        </p:nvSpPr>
        <p:spPr>
          <a:xfrm>
            <a:off x="-1947" y="-14494"/>
            <a:ext cx="13008695" cy="1150653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36" name="Работа Java программ"/>
          <p:cNvSpPr/>
          <p:nvPr/>
        </p:nvSpPr>
        <p:spPr>
          <a:xfrm>
            <a:off x="465314" y="1590496"/>
            <a:ext cx="12074172" cy="740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37463">
              <a:defRPr b="0" sz="368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Работа Java программ</a:t>
            </a:r>
          </a:p>
        </p:txBody>
      </p:sp>
      <p:sp>
        <p:nvSpPr>
          <p:cNvPr id="237" name="Вспоминаем устройство языка Java"/>
          <p:cNvSpPr txBox="1"/>
          <p:nvPr>
            <p:ph type="title" idx="4294967295"/>
          </p:nvPr>
        </p:nvSpPr>
        <p:spPr>
          <a:xfrm>
            <a:off x="203326" y="187875"/>
            <a:ext cx="12598149" cy="745916"/>
          </a:xfrm>
          <a:prstGeom prst="rect">
            <a:avLst/>
          </a:prstGeom>
        </p:spPr>
        <p:txBody>
          <a:bodyPr anchor="b"/>
          <a:lstStyle>
            <a:lvl1pPr algn="l" defTabSz="543305">
              <a:defRPr b="1" sz="372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Вспоминаем устройство языка Java</a:t>
            </a:r>
          </a:p>
        </p:txBody>
      </p:sp>
      <p:pic>
        <p:nvPicPr>
          <p:cNvPr id="2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8740" y="2251099"/>
            <a:ext cx="9987320" cy="70057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Первая программа на Java"/>
          <p:cNvSpPr txBox="1"/>
          <p:nvPr>
            <p:ph type="ctr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 anchor="ctr"/>
          <a:lstStyle>
            <a:lvl1pPr>
              <a:defRPr b="1" sz="60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Первая программа на Java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Rectangle"/>
          <p:cNvSpPr/>
          <p:nvPr/>
        </p:nvSpPr>
        <p:spPr>
          <a:xfrm>
            <a:off x="-1947" y="-14494"/>
            <a:ext cx="13008695" cy="1150653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3" name="Программа 1 — Hello, World!"/>
          <p:cNvSpPr/>
          <p:nvPr/>
        </p:nvSpPr>
        <p:spPr>
          <a:xfrm>
            <a:off x="465314" y="1590496"/>
            <a:ext cx="12074172" cy="740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37463">
              <a:defRPr b="0" sz="368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Программа 1 — Hello, World!</a:t>
            </a:r>
          </a:p>
        </p:txBody>
      </p:sp>
      <p:sp>
        <p:nvSpPr>
          <p:cNvPr id="244" name="Первая программа на Java"/>
          <p:cNvSpPr txBox="1"/>
          <p:nvPr>
            <p:ph type="title" idx="4294967295"/>
          </p:nvPr>
        </p:nvSpPr>
        <p:spPr>
          <a:xfrm>
            <a:off x="203326" y="187875"/>
            <a:ext cx="12598149" cy="745916"/>
          </a:xfrm>
          <a:prstGeom prst="rect">
            <a:avLst/>
          </a:prstGeom>
        </p:spPr>
        <p:txBody>
          <a:bodyPr anchor="b"/>
          <a:lstStyle>
            <a:lvl1pPr algn="l" defTabSz="543305">
              <a:defRPr b="1" sz="372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Первая программа на Java</a:t>
            </a:r>
          </a:p>
        </p:txBody>
      </p:sp>
      <p:pic>
        <p:nvPicPr>
          <p:cNvPr id="24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3041" y="3164902"/>
            <a:ext cx="11618718" cy="53017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Rectangle"/>
          <p:cNvSpPr/>
          <p:nvPr/>
        </p:nvSpPr>
        <p:spPr>
          <a:xfrm>
            <a:off x="-1947" y="-14494"/>
            <a:ext cx="13008695" cy="1150653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48" name="Программа 2 — Мой возраст"/>
          <p:cNvSpPr/>
          <p:nvPr/>
        </p:nvSpPr>
        <p:spPr>
          <a:xfrm>
            <a:off x="465314" y="1590496"/>
            <a:ext cx="12074172" cy="740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37463">
              <a:defRPr b="0" sz="368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Программа 2 — Мой возраст</a:t>
            </a:r>
          </a:p>
        </p:txBody>
      </p:sp>
      <p:sp>
        <p:nvSpPr>
          <p:cNvPr id="249" name="Первая программа на Java"/>
          <p:cNvSpPr txBox="1"/>
          <p:nvPr>
            <p:ph type="title" idx="4294967295"/>
          </p:nvPr>
        </p:nvSpPr>
        <p:spPr>
          <a:xfrm>
            <a:off x="203326" y="187875"/>
            <a:ext cx="12598149" cy="745916"/>
          </a:xfrm>
          <a:prstGeom prst="rect">
            <a:avLst/>
          </a:prstGeom>
        </p:spPr>
        <p:txBody>
          <a:bodyPr anchor="b"/>
          <a:lstStyle>
            <a:lvl1pPr algn="l" defTabSz="543305">
              <a:defRPr b="1" sz="372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Первая программа на Java</a:t>
            </a:r>
          </a:p>
        </p:txBody>
      </p:sp>
      <p:pic>
        <p:nvPicPr>
          <p:cNvPr id="250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0" b="6301"/>
          <a:stretch>
            <a:fillRect/>
          </a:stretch>
        </p:blipFill>
        <p:spPr>
          <a:xfrm>
            <a:off x="1356915" y="2785360"/>
            <a:ext cx="10290890" cy="65354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"/>
          <p:cNvSpPr/>
          <p:nvPr/>
        </p:nvSpPr>
        <p:spPr>
          <a:xfrm>
            <a:off x="-1947" y="-14494"/>
            <a:ext cx="13008695" cy="1150653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23" name="Обо мне"/>
          <p:cNvSpPr txBox="1"/>
          <p:nvPr>
            <p:ph type="title" idx="4294967295"/>
          </p:nvPr>
        </p:nvSpPr>
        <p:spPr>
          <a:xfrm>
            <a:off x="203326" y="187875"/>
            <a:ext cx="12598149" cy="745916"/>
          </a:xfrm>
          <a:prstGeom prst="rect">
            <a:avLst/>
          </a:prstGeom>
        </p:spPr>
        <p:txBody>
          <a:bodyPr anchor="b"/>
          <a:lstStyle>
            <a:lvl1pPr algn="l" defTabSz="543305">
              <a:defRPr b="1" sz="372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Обо мне</a:t>
            </a:r>
          </a:p>
        </p:txBody>
      </p:sp>
      <p:sp>
        <p:nvSpPr>
          <p:cNvPr id="124" name="Максим Стрельников"/>
          <p:cNvSpPr/>
          <p:nvPr/>
        </p:nvSpPr>
        <p:spPr>
          <a:xfrm>
            <a:off x="3449060" y="1387170"/>
            <a:ext cx="4367848" cy="740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b="0" sz="32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Максим Стрельников</a:t>
            </a:r>
          </a:p>
        </p:txBody>
      </p:sp>
      <p:sp>
        <p:nvSpPr>
          <p:cNvPr id="125" name="Андроид разработчик 2012 - ……"/>
          <p:cNvSpPr/>
          <p:nvPr/>
        </p:nvSpPr>
        <p:spPr>
          <a:xfrm>
            <a:off x="3509448" y="2384310"/>
            <a:ext cx="6226112" cy="1150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marL="417830" indent="-417830" algn="l" defTabSz="549148">
              <a:buSzPct val="145000"/>
              <a:buChar char="-"/>
              <a:defRPr b="0" sz="3008">
                <a:latin typeface="Avenir Next"/>
                <a:ea typeface="Avenir Next"/>
                <a:cs typeface="Avenir Next"/>
                <a:sym typeface="Avenir Next"/>
              </a:defRPr>
            </a:pPr>
            <a:r>
              <a:t>Андроид разработчик 2012 - …</a:t>
            </a:r>
          </a:p>
          <a:p>
            <a:pPr marL="417830" indent="-417830" algn="l" defTabSz="549148">
              <a:buSzPct val="145000"/>
              <a:buChar char="-"/>
              <a:defRPr b="0" sz="3008">
                <a:latin typeface="Avenir Next"/>
                <a:ea typeface="Avenir Next"/>
                <a:cs typeface="Avenir Next"/>
                <a:sym typeface="Avenir Next"/>
              </a:defRPr>
            </a:pPr>
            <a:r>
              <a:t>Самоучка</a:t>
            </a:r>
          </a:p>
        </p:txBody>
      </p:sp>
      <p:sp>
        <p:nvSpPr>
          <p:cNvPr id="126" name="Проекты:"/>
          <p:cNvSpPr/>
          <p:nvPr/>
        </p:nvSpPr>
        <p:spPr>
          <a:xfrm>
            <a:off x="5540312" y="4182485"/>
            <a:ext cx="1924176" cy="6627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b="0" sz="32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Проекты:</a:t>
            </a:r>
          </a:p>
        </p:txBody>
      </p:sp>
      <p:pic>
        <p:nvPicPr>
          <p:cNvPr id="1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7669" y="5239482"/>
            <a:ext cx="1143001" cy="114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22592" y="5239482"/>
            <a:ext cx="1143001" cy="114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55822" y="5239482"/>
            <a:ext cx="1143001" cy="114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30900" y="5239482"/>
            <a:ext cx="1143000" cy="114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1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305976" y="5239482"/>
            <a:ext cx="1143001" cy="114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514284" y="5239482"/>
            <a:ext cx="1143001" cy="114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139207" y="5239482"/>
            <a:ext cx="1143001" cy="114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347515" y="5239482"/>
            <a:ext cx="1143001" cy="114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0764131" y="5239482"/>
            <a:ext cx="1143001" cy="1143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…"/>
          <p:cNvSpPr/>
          <p:nvPr/>
        </p:nvSpPr>
        <p:spPr>
          <a:xfrm>
            <a:off x="12142189" y="5835841"/>
            <a:ext cx="571158" cy="6627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b="0" sz="32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…</a:t>
            </a:r>
          </a:p>
        </p:txBody>
      </p:sp>
      <p:sp>
        <p:nvSpPr>
          <p:cNvPr id="137" name="Контакты:"/>
          <p:cNvSpPr/>
          <p:nvPr/>
        </p:nvSpPr>
        <p:spPr>
          <a:xfrm>
            <a:off x="5440979" y="6915587"/>
            <a:ext cx="2122843" cy="6627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b="0" sz="32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Контакты:</a:t>
            </a:r>
          </a:p>
        </p:txBody>
      </p:sp>
      <p:sp>
        <p:nvSpPr>
          <p:cNvPr id="138" name="EMAIL — strelnikov.maxim@gmail.com…"/>
          <p:cNvSpPr/>
          <p:nvPr/>
        </p:nvSpPr>
        <p:spPr>
          <a:xfrm>
            <a:off x="946704" y="7510533"/>
            <a:ext cx="11111392" cy="1568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>
              <a:defRPr b="0" sz="32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EMAIL — strelnikov.maxim@gmail.com</a:t>
            </a:r>
          </a:p>
          <a:p>
            <a:pPr>
              <a:defRPr b="0" sz="320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VK — vk.com/strelnikov.maxim</a:t>
            </a:r>
          </a:p>
        </p:txBody>
      </p:sp>
      <p:pic>
        <p:nvPicPr>
          <p:cNvPr id="139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0" t="21909" r="0" b="2422"/>
          <a:stretch>
            <a:fillRect/>
          </a:stretch>
        </p:blipFill>
        <p:spPr>
          <a:xfrm>
            <a:off x="303720" y="1392772"/>
            <a:ext cx="2730840" cy="29172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Переменные"/>
          <p:cNvSpPr txBox="1"/>
          <p:nvPr>
            <p:ph type="ctr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 anchor="ctr"/>
          <a:lstStyle>
            <a:lvl1pPr>
              <a:defRPr b="1" sz="60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Переменные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Rectangle"/>
          <p:cNvSpPr/>
          <p:nvPr/>
        </p:nvSpPr>
        <p:spPr>
          <a:xfrm>
            <a:off x="-1947" y="-14494"/>
            <a:ext cx="13008695" cy="1150653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55" name="Примитивные типы данных"/>
          <p:cNvSpPr/>
          <p:nvPr/>
        </p:nvSpPr>
        <p:spPr>
          <a:xfrm>
            <a:off x="465314" y="1590496"/>
            <a:ext cx="12074172" cy="740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37463">
              <a:defRPr b="0" sz="368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Примитивные типы данных</a:t>
            </a:r>
          </a:p>
        </p:txBody>
      </p:sp>
      <p:sp>
        <p:nvSpPr>
          <p:cNvPr id="256" name="Переменные"/>
          <p:cNvSpPr txBox="1"/>
          <p:nvPr>
            <p:ph type="title" idx="4294967295"/>
          </p:nvPr>
        </p:nvSpPr>
        <p:spPr>
          <a:xfrm>
            <a:off x="203326" y="187875"/>
            <a:ext cx="12598149" cy="745916"/>
          </a:xfrm>
          <a:prstGeom prst="rect">
            <a:avLst/>
          </a:prstGeom>
        </p:spPr>
        <p:txBody>
          <a:bodyPr anchor="b"/>
          <a:lstStyle>
            <a:lvl1pPr algn="l" defTabSz="543305">
              <a:defRPr b="1" sz="372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Переменные</a:t>
            </a:r>
          </a:p>
        </p:txBody>
      </p:sp>
      <p:pic>
        <p:nvPicPr>
          <p:cNvPr id="25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33275" y="2577735"/>
            <a:ext cx="7938250" cy="65918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Rectangle"/>
          <p:cNvSpPr/>
          <p:nvPr/>
        </p:nvSpPr>
        <p:spPr>
          <a:xfrm>
            <a:off x="-1947" y="-14494"/>
            <a:ext cx="13008695" cy="1150653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0" name="Примитивные типы данных"/>
          <p:cNvSpPr/>
          <p:nvPr/>
        </p:nvSpPr>
        <p:spPr>
          <a:xfrm>
            <a:off x="465314" y="1590496"/>
            <a:ext cx="12074172" cy="740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37463">
              <a:defRPr b="0" sz="368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Примитивные типы данных</a:t>
            </a:r>
          </a:p>
        </p:txBody>
      </p:sp>
      <p:sp>
        <p:nvSpPr>
          <p:cNvPr id="261" name="Переменные"/>
          <p:cNvSpPr txBox="1"/>
          <p:nvPr>
            <p:ph type="title" idx="4294967295"/>
          </p:nvPr>
        </p:nvSpPr>
        <p:spPr>
          <a:xfrm>
            <a:off x="203326" y="187875"/>
            <a:ext cx="12598149" cy="745916"/>
          </a:xfrm>
          <a:prstGeom prst="rect">
            <a:avLst/>
          </a:prstGeom>
        </p:spPr>
        <p:txBody>
          <a:bodyPr anchor="b"/>
          <a:lstStyle>
            <a:lvl1pPr algn="l" defTabSz="543305">
              <a:defRPr b="1" sz="372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Переменные</a:t>
            </a:r>
          </a:p>
        </p:txBody>
      </p:sp>
      <p:pic>
        <p:nvPicPr>
          <p:cNvPr id="26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1199" b="2537"/>
          <a:stretch>
            <a:fillRect/>
          </a:stretch>
        </p:blipFill>
        <p:spPr>
          <a:xfrm>
            <a:off x="947737" y="3500166"/>
            <a:ext cx="11109332" cy="41935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Rectangle"/>
          <p:cNvSpPr/>
          <p:nvPr/>
        </p:nvSpPr>
        <p:spPr>
          <a:xfrm>
            <a:off x="-1947" y="-14494"/>
            <a:ext cx="13008695" cy="1150653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65" name="Объявление, присвоение значения"/>
          <p:cNvSpPr/>
          <p:nvPr/>
        </p:nvSpPr>
        <p:spPr>
          <a:xfrm>
            <a:off x="465314" y="1590496"/>
            <a:ext cx="12074172" cy="740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37463">
              <a:defRPr b="0" sz="368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Объявление, присвоение значения</a:t>
            </a:r>
          </a:p>
        </p:txBody>
      </p:sp>
      <p:sp>
        <p:nvSpPr>
          <p:cNvPr id="266" name="Переменные"/>
          <p:cNvSpPr txBox="1"/>
          <p:nvPr>
            <p:ph type="title" idx="4294967295"/>
          </p:nvPr>
        </p:nvSpPr>
        <p:spPr>
          <a:xfrm>
            <a:off x="203326" y="187875"/>
            <a:ext cx="12598149" cy="745916"/>
          </a:xfrm>
          <a:prstGeom prst="rect">
            <a:avLst/>
          </a:prstGeom>
        </p:spPr>
        <p:txBody>
          <a:bodyPr anchor="b"/>
          <a:lstStyle>
            <a:lvl1pPr algn="l" defTabSz="543305">
              <a:defRPr b="1" sz="372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Переменные</a:t>
            </a:r>
          </a:p>
        </p:txBody>
      </p:sp>
      <p:pic>
        <p:nvPicPr>
          <p:cNvPr id="26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90378" y="2550134"/>
            <a:ext cx="8024044" cy="67022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Rectangle"/>
          <p:cNvSpPr/>
          <p:nvPr/>
        </p:nvSpPr>
        <p:spPr>
          <a:xfrm>
            <a:off x="-1947" y="-14494"/>
            <a:ext cx="13008695" cy="1150653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0" name="Присвоение значений через переменные"/>
          <p:cNvSpPr/>
          <p:nvPr/>
        </p:nvSpPr>
        <p:spPr>
          <a:xfrm>
            <a:off x="465314" y="1590496"/>
            <a:ext cx="12074172" cy="740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37463">
              <a:defRPr b="0" sz="368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Присвоение значений через переменные</a:t>
            </a:r>
          </a:p>
        </p:txBody>
      </p:sp>
      <p:sp>
        <p:nvSpPr>
          <p:cNvPr id="271" name="Переменные"/>
          <p:cNvSpPr txBox="1"/>
          <p:nvPr>
            <p:ph type="title" idx="4294967295"/>
          </p:nvPr>
        </p:nvSpPr>
        <p:spPr>
          <a:xfrm>
            <a:off x="203326" y="187875"/>
            <a:ext cx="12598149" cy="745916"/>
          </a:xfrm>
          <a:prstGeom prst="rect">
            <a:avLst/>
          </a:prstGeom>
        </p:spPr>
        <p:txBody>
          <a:bodyPr anchor="b"/>
          <a:lstStyle>
            <a:lvl1pPr algn="l" defTabSz="543305">
              <a:defRPr b="1" sz="372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Переменные</a:t>
            </a:r>
          </a:p>
        </p:txBody>
      </p:sp>
      <p:pic>
        <p:nvPicPr>
          <p:cNvPr id="2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0908" y="2785360"/>
            <a:ext cx="8982984" cy="63235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Rectangle"/>
          <p:cNvSpPr/>
          <p:nvPr/>
        </p:nvSpPr>
        <p:spPr>
          <a:xfrm>
            <a:off x="-1947" y="-14494"/>
            <a:ext cx="13008695" cy="1150653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75" name="Константы (final)"/>
          <p:cNvSpPr/>
          <p:nvPr/>
        </p:nvSpPr>
        <p:spPr>
          <a:xfrm>
            <a:off x="465314" y="1590496"/>
            <a:ext cx="12074172" cy="740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37463">
              <a:defRPr b="0" sz="368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Константы (final)</a:t>
            </a:r>
          </a:p>
        </p:txBody>
      </p:sp>
      <p:sp>
        <p:nvSpPr>
          <p:cNvPr id="276" name="Переменные"/>
          <p:cNvSpPr txBox="1"/>
          <p:nvPr>
            <p:ph type="title" idx="4294967295"/>
          </p:nvPr>
        </p:nvSpPr>
        <p:spPr>
          <a:xfrm>
            <a:off x="203326" y="187875"/>
            <a:ext cx="12598149" cy="745916"/>
          </a:xfrm>
          <a:prstGeom prst="rect">
            <a:avLst/>
          </a:prstGeom>
        </p:spPr>
        <p:txBody>
          <a:bodyPr anchor="b"/>
          <a:lstStyle>
            <a:lvl1pPr algn="l" defTabSz="543305">
              <a:defRPr b="1" sz="372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Переменные</a:t>
            </a:r>
          </a:p>
        </p:txBody>
      </p:sp>
      <p:pic>
        <p:nvPicPr>
          <p:cNvPr id="2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3140" y="2785360"/>
            <a:ext cx="9998520" cy="62309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Rectangle"/>
          <p:cNvSpPr/>
          <p:nvPr/>
        </p:nvSpPr>
        <p:spPr>
          <a:xfrm>
            <a:off x="-1947" y="-14494"/>
            <a:ext cx="13008695" cy="1150653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0" name="Правила именования"/>
          <p:cNvSpPr/>
          <p:nvPr/>
        </p:nvSpPr>
        <p:spPr>
          <a:xfrm>
            <a:off x="465314" y="1590496"/>
            <a:ext cx="12074172" cy="740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37463">
              <a:defRPr b="0" sz="368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Правила именования</a:t>
            </a:r>
          </a:p>
        </p:txBody>
      </p:sp>
      <p:sp>
        <p:nvSpPr>
          <p:cNvPr id="281" name="Переменные"/>
          <p:cNvSpPr txBox="1"/>
          <p:nvPr>
            <p:ph type="title" idx="4294967295"/>
          </p:nvPr>
        </p:nvSpPr>
        <p:spPr>
          <a:xfrm>
            <a:off x="203326" y="187875"/>
            <a:ext cx="12598149" cy="745916"/>
          </a:xfrm>
          <a:prstGeom prst="rect">
            <a:avLst/>
          </a:prstGeom>
        </p:spPr>
        <p:txBody>
          <a:bodyPr anchor="b"/>
          <a:lstStyle>
            <a:lvl1pPr algn="l" defTabSz="543305">
              <a:defRPr b="1" sz="372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Переменные</a:t>
            </a:r>
          </a:p>
        </p:txBody>
      </p:sp>
      <p:sp>
        <p:nvSpPr>
          <p:cNvPr id="282" name="Case-sensitive…"/>
          <p:cNvSpPr/>
          <p:nvPr/>
        </p:nvSpPr>
        <p:spPr>
          <a:xfrm>
            <a:off x="465314" y="2785360"/>
            <a:ext cx="12074172" cy="6276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98500" indent="-698500" algn="l" defTabSz="514095">
              <a:buSzPct val="100000"/>
              <a:buAutoNum type="arabicPeriod" startAt="1"/>
              <a:defRPr b="0" sz="352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Case-sensitive</a:t>
            </a:r>
          </a:p>
          <a:p>
            <a:pPr marL="698500" indent="-698500" algn="l" defTabSz="514095">
              <a:buSzPct val="100000"/>
              <a:buAutoNum type="arabicPeriod" startAt="1"/>
              <a:defRPr b="0" sz="352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A-Z, 0-9, _, $</a:t>
            </a:r>
          </a:p>
          <a:p>
            <a:pPr marL="698500" indent="-698500" algn="l" defTabSz="514095">
              <a:buSzPct val="100000"/>
              <a:buAutoNum type="arabicPeriod" startAt="1"/>
              <a:defRPr b="0" sz="352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Имя не может начинаться с цифры</a:t>
            </a:r>
          </a:p>
          <a:p>
            <a:pPr marL="698500" indent="-698500" algn="l" defTabSz="514095">
              <a:buSzPct val="100000"/>
              <a:buAutoNum type="arabicPeriod" startAt="1"/>
              <a:defRPr b="0" sz="352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Имя не может быть ключевым словом</a:t>
            </a:r>
          </a:p>
          <a:p>
            <a:pPr marL="698500" indent="-698500" algn="l" defTabSz="514095">
              <a:buSzPct val="100000"/>
              <a:buAutoNum type="arabicPeriod" startAt="1"/>
              <a:defRPr b="0" sz="352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camelCase и snake_case</a:t>
            </a:r>
          </a:p>
          <a:p>
            <a:pPr marL="698500" indent="-698500" algn="l" defTabSz="514095">
              <a:buSzPct val="100000"/>
              <a:buAutoNum type="arabicPeriod" startAt="1"/>
              <a:defRPr b="0" sz="352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Переменные camelCase</a:t>
            </a:r>
          </a:p>
          <a:p>
            <a:pPr marL="698500" indent="-698500" algn="l" defTabSz="514095">
              <a:buSzPct val="100000"/>
              <a:buAutoNum type="arabicPeriod" startAt="1"/>
              <a:defRPr b="0" sz="352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Константы CAPS_SNAKE_CASE</a:t>
            </a:r>
          </a:p>
          <a:p>
            <a:pPr marL="698500" indent="-698500" algn="l" defTabSz="514095">
              <a:buSzPct val="100000"/>
              <a:buAutoNum type="arabicPeriod" startAt="1"/>
              <a:defRPr b="0" sz="352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Не стоит начинать с _ или $</a:t>
            </a:r>
          </a:p>
          <a:p>
            <a:pPr marL="698500" indent="-698500" algn="l" defTabSz="514095">
              <a:buSzPct val="100000"/>
              <a:buAutoNum type="arabicPeriod" startAt="1"/>
              <a:defRPr b="0" sz="352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Не стоит использовать префиксы</a:t>
            </a:r>
          </a:p>
          <a:p>
            <a:pPr marL="698500" indent="-698500" algn="l" defTabSz="514095">
              <a:buSzPct val="100000"/>
              <a:buAutoNum type="arabicPeriod" startAt="1"/>
              <a:defRPr b="0" sz="352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 Имя должно быть понятным!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Rectangle"/>
          <p:cNvSpPr/>
          <p:nvPr/>
        </p:nvSpPr>
        <p:spPr>
          <a:xfrm>
            <a:off x="-1947" y="-14494"/>
            <a:ext cx="13008695" cy="1150653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85" name="Приведение типов (casting)"/>
          <p:cNvSpPr/>
          <p:nvPr/>
        </p:nvSpPr>
        <p:spPr>
          <a:xfrm>
            <a:off x="325614" y="1399996"/>
            <a:ext cx="12074172" cy="740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37463">
              <a:defRPr b="0" sz="368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Приведение типов (casting)</a:t>
            </a:r>
          </a:p>
        </p:txBody>
      </p:sp>
      <p:sp>
        <p:nvSpPr>
          <p:cNvPr id="286" name="Переменные"/>
          <p:cNvSpPr txBox="1"/>
          <p:nvPr>
            <p:ph type="title" idx="4294967295"/>
          </p:nvPr>
        </p:nvSpPr>
        <p:spPr>
          <a:xfrm>
            <a:off x="203326" y="187875"/>
            <a:ext cx="12598149" cy="745916"/>
          </a:xfrm>
          <a:prstGeom prst="rect">
            <a:avLst/>
          </a:prstGeom>
        </p:spPr>
        <p:txBody>
          <a:bodyPr anchor="b"/>
          <a:lstStyle>
            <a:lvl1pPr algn="l" defTabSz="543305">
              <a:defRPr b="1" sz="372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Переменные</a:t>
            </a:r>
          </a:p>
        </p:txBody>
      </p:sp>
      <p:pic>
        <p:nvPicPr>
          <p:cNvPr id="2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89509" y="2606728"/>
            <a:ext cx="9546382" cy="62418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Rectangle"/>
          <p:cNvSpPr/>
          <p:nvPr/>
        </p:nvSpPr>
        <p:spPr>
          <a:xfrm>
            <a:off x="-1947" y="-14494"/>
            <a:ext cx="13008695" cy="1150653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0" name="Unix time"/>
          <p:cNvSpPr/>
          <p:nvPr/>
        </p:nvSpPr>
        <p:spPr>
          <a:xfrm>
            <a:off x="325614" y="1399996"/>
            <a:ext cx="12074172" cy="740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37463">
              <a:defRPr b="0" sz="368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Unix time</a:t>
            </a:r>
          </a:p>
        </p:txBody>
      </p:sp>
      <p:sp>
        <p:nvSpPr>
          <p:cNvPr id="291" name="Переменные"/>
          <p:cNvSpPr txBox="1"/>
          <p:nvPr>
            <p:ph type="title" idx="4294967295"/>
          </p:nvPr>
        </p:nvSpPr>
        <p:spPr>
          <a:xfrm>
            <a:off x="203326" y="187875"/>
            <a:ext cx="12598149" cy="745916"/>
          </a:xfrm>
          <a:prstGeom prst="rect">
            <a:avLst/>
          </a:prstGeom>
        </p:spPr>
        <p:txBody>
          <a:bodyPr anchor="b"/>
          <a:lstStyle>
            <a:lvl1pPr algn="l" defTabSz="543305">
              <a:defRPr b="1" sz="372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Переменные</a:t>
            </a:r>
          </a:p>
        </p:txBody>
      </p:sp>
      <p:pic>
        <p:nvPicPr>
          <p:cNvPr id="29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3657" y="4702321"/>
            <a:ext cx="10058086" cy="4413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77691" y="2531937"/>
            <a:ext cx="9849418" cy="17789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Арифметические операторы"/>
          <p:cNvSpPr txBox="1"/>
          <p:nvPr>
            <p:ph type="ctr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 anchor="ctr"/>
          <a:lstStyle>
            <a:lvl1pPr>
              <a:defRPr b="1" sz="60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Арифметические операторы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"/>
          <p:cNvSpPr/>
          <p:nvPr/>
        </p:nvSpPr>
        <p:spPr>
          <a:xfrm>
            <a:off x="-1947" y="-14494"/>
            <a:ext cx="13008695" cy="1150653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2" name="О курсе"/>
          <p:cNvSpPr txBox="1"/>
          <p:nvPr>
            <p:ph type="title" idx="4294967295"/>
          </p:nvPr>
        </p:nvSpPr>
        <p:spPr>
          <a:xfrm>
            <a:off x="203326" y="187875"/>
            <a:ext cx="12598149" cy="745916"/>
          </a:xfrm>
          <a:prstGeom prst="rect">
            <a:avLst/>
          </a:prstGeom>
        </p:spPr>
        <p:txBody>
          <a:bodyPr anchor="b"/>
          <a:lstStyle>
            <a:lvl1pPr algn="l" defTabSz="543305">
              <a:defRPr b="1" sz="372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О курсе</a:t>
            </a:r>
          </a:p>
        </p:txBody>
      </p:sp>
      <p:sp>
        <p:nvSpPr>
          <p:cNvPr id="143" name="Для кого этот курс?"/>
          <p:cNvSpPr/>
          <p:nvPr/>
        </p:nvSpPr>
        <p:spPr>
          <a:xfrm>
            <a:off x="465314" y="1590496"/>
            <a:ext cx="12074172" cy="740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37463">
              <a:defRPr b="0" sz="368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Для кого этот курс?</a:t>
            </a:r>
          </a:p>
        </p:txBody>
      </p:sp>
      <p:sp>
        <p:nvSpPr>
          <p:cNvPr id="144" name="Знание основ Java"/>
          <p:cNvSpPr/>
          <p:nvPr/>
        </p:nvSpPr>
        <p:spPr>
          <a:xfrm>
            <a:off x="994943" y="3787528"/>
            <a:ext cx="4158963" cy="740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25779">
              <a:defRPr b="0" sz="36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Знание основ Java</a:t>
            </a:r>
          </a:p>
        </p:txBody>
      </p:sp>
      <p:sp>
        <p:nvSpPr>
          <p:cNvPr id="145" name="- Применить на практике…"/>
          <p:cNvSpPr/>
          <p:nvPr/>
        </p:nvSpPr>
        <p:spPr>
          <a:xfrm>
            <a:off x="7176057" y="3557142"/>
            <a:ext cx="4614116" cy="1436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algn="l" defTabSz="373887">
              <a:defRPr b="0" sz="2559">
                <a:latin typeface="Avenir Next"/>
                <a:ea typeface="Avenir Next"/>
                <a:cs typeface="Avenir Next"/>
                <a:sym typeface="Avenir Next"/>
              </a:defRPr>
            </a:pPr>
            <a:r>
              <a:t>- Применить на практике</a:t>
            </a:r>
          </a:p>
          <a:p>
            <a:pPr algn="l" defTabSz="373887">
              <a:defRPr b="0" sz="2559">
                <a:latin typeface="Avenir Next"/>
                <a:ea typeface="Avenir Next"/>
                <a:cs typeface="Avenir Next"/>
                <a:sym typeface="Avenir Next"/>
              </a:defRPr>
            </a:pPr>
            <a:r>
              <a:t>- Переквалифицироваться</a:t>
            </a:r>
          </a:p>
          <a:p>
            <a:pPr algn="l" defTabSz="373887">
              <a:defRPr b="0" sz="2559">
                <a:latin typeface="Avenir Next"/>
                <a:ea typeface="Avenir Next"/>
                <a:cs typeface="Avenir Next"/>
                <a:sym typeface="Avenir Next"/>
              </a:defRPr>
            </a:pPr>
            <a:r>
              <a:t>- Персональный подход</a:t>
            </a:r>
          </a:p>
        </p:txBody>
      </p:sp>
      <p:sp>
        <p:nvSpPr>
          <p:cNvPr id="146" name="После курса:"/>
          <p:cNvSpPr/>
          <p:nvPr/>
        </p:nvSpPr>
        <p:spPr>
          <a:xfrm>
            <a:off x="3095979" y="6568374"/>
            <a:ext cx="3045170" cy="740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37463">
              <a:defRPr b="0" sz="368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После курса:</a:t>
            </a:r>
          </a:p>
        </p:txBody>
      </p:sp>
      <p:sp>
        <p:nvSpPr>
          <p:cNvPr id="147" name="Arrow"/>
          <p:cNvSpPr/>
          <p:nvPr/>
        </p:nvSpPr>
        <p:spPr>
          <a:xfrm>
            <a:off x="5652559" y="4011219"/>
            <a:ext cx="1024844" cy="293145"/>
          </a:xfrm>
          <a:prstGeom prst="rightArrow">
            <a:avLst>
              <a:gd name="adj1" fmla="val 32000"/>
              <a:gd name="adj2" fmla="val 127838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48" name="- Интерес…"/>
          <p:cNvSpPr/>
          <p:nvPr/>
        </p:nvSpPr>
        <p:spPr>
          <a:xfrm>
            <a:off x="6701629" y="6220179"/>
            <a:ext cx="4614117" cy="14369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algn="l" defTabSz="373887">
              <a:defRPr b="0" sz="2559">
                <a:latin typeface="Avenir Next"/>
                <a:ea typeface="Avenir Next"/>
                <a:cs typeface="Avenir Next"/>
                <a:sym typeface="Avenir Next"/>
              </a:defRPr>
            </a:pPr>
            <a:r>
              <a:t>- Интерес</a:t>
            </a:r>
          </a:p>
          <a:p>
            <a:pPr algn="l" defTabSz="373887">
              <a:defRPr b="0" sz="2559">
                <a:latin typeface="Avenir Next"/>
                <a:ea typeface="Avenir Next"/>
                <a:cs typeface="Avenir Next"/>
                <a:sym typeface="Avenir Next"/>
              </a:defRPr>
            </a:pPr>
            <a:r>
              <a:t>- Писать для себя</a:t>
            </a:r>
          </a:p>
          <a:p>
            <a:pPr algn="l" defTabSz="373887">
              <a:defRPr b="0" sz="2559">
                <a:latin typeface="Avenir Next"/>
                <a:ea typeface="Avenir Next"/>
                <a:cs typeface="Avenir Next"/>
                <a:sym typeface="Avenir Next"/>
              </a:defRPr>
            </a:pPr>
            <a:r>
              <a:t>- Найти работу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Rectangle"/>
          <p:cNvSpPr/>
          <p:nvPr/>
        </p:nvSpPr>
        <p:spPr>
          <a:xfrm>
            <a:off x="-1947" y="-14494"/>
            <a:ext cx="13008695" cy="1150653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298" name="Арифметические операторы"/>
          <p:cNvSpPr/>
          <p:nvPr/>
        </p:nvSpPr>
        <p:spPr>
          <a:xfrm>
            <a:off x="325614" y="1399996"/>
            <a:ext cx="12074172" cy="740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37463">
              <a:defRPr b="0" sz="368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Арифметические операторы</a:t>
            </a:r>
          </a:p>
        </p:txBody>
      </p:sp>
      <p:sp>
        <p:nvSpPr>
          <p:cNvPr id="299" name="Арифметические операторы"/>
          <p:cNvSpPr txBox="1"/>
          <p:nvPr>
            <p:ph type="title" idx="4294967295"/>
          </p:nvPr>
        </p:nvSpPr>
        <p:spPr>
          <a:xfrm>
            <a:off x="203326" y="187875"/>
            <a:ext cx="12598149" cy="745916"/>
          </a:xfrm>
          <a:prstGeom prst="rect">
            <a:avLst/>
          </a:prstGeom>
        </p:spPr>
        <p:txBody>
          <a:bodyPr anchor="b"/>
          <a:lstStyle>
            <a:lvl1pPr algn="l" defTabSz="543305">
              <a:defRPr b="1" sz="372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Арифметические операторы</a:t>
            </a:r>
          </a:p>
        </p:txBody>
      </p:sp>
      <p:pic>
        <p:nvPicPr>
          <p:cNvPr id="3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8149" y="2606728"/>
            <a:ext cx="7408502" cy="66578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Rectangle"/>
          <p:cNvSpPr/>
          <p:nvPr/>
        </p:nvSpPr>
        <p:spPr>
          <a:xfrm>
            <a:off x="-1947" y="-14494"/>
            <a:ext cx="13008695" cy="1150653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3" name="Программа 3 — Который час?"/>
          <p:cNvSpPr/>
          <p:nvPr/>
        </p:nvSpPr>
        <p:spPr>
          <a:xfrm>
            <a:off x="325614" y="1399996"/>
            <a:ext cx="12074172" cy="740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37463">
              <a:defRPr b="0" sz="368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Программа 3 — Который час?</a:t>
            </a:r>
          </a:p>
        </p:txBody>
      </p:sp>
      <p:sp>
        <p:nvSpPr>
          <p:cNvPr id="304" name="Арифметические операторы"/>
          <p:cNvSpPr txBox="1"/>
          <p:nvPr>
            <p:ph type="title" idx="4294967295"/>
          </p:nvPr>
        </p:nvSpPr>
        <p:spPr>
          <a:xfrm>
            <a:off x="203326" y="187875"/>
            <a:ext cx="12598149" cy="745916"/>
          </a:xfrm>
          <a:prstGeom prst="rect">
            <a:avLst/>
          </a:prstGeom>
        </p:spPr>
        <p:txBody>
          <a:bodyPr anchor="b"/>
          <a:lstStyle>
            <a:lvl1pPr algn="l" defTabSz="543305">
              <a:defRPr b="1" sz="372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Арифметические операторы</a:t>
            </a:r>
          </a:p>
        </p:txBody>
      </p:sp>
      <p:pic>
        <p:nvPicPr>
          <p:cNvPr id="3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8951" y="2404360"/>
            <a:ext cx="12186898" cy="6920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Rectangle"/>
          <p:cNvSpPr/>
          <p:nvPr/>
        </p:nvSpPr>
        <p:spPr>
          <a:xfrm>
            <a:off x="-1947" y="-14494"/>
            <a:ext cx="13008695" cy="1150653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08" name="Краткая запись"/>
          <p:cNvSpPr/>
          <p:nvPr/>
        </p:nvSpPr>
        <p:spPr>
          <a:xfrm>
            <a:off x="325614" y="1399996"/>
            <a:ext cx="12074172" cy="740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37463">
              <a:defRPr b="0" sz="368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Краткая запись</a:t>
            </a:r>
          </a:p>
        </p:txBody>
      </p:sp>
      <p:sp>
        <p:nvSpPr>
          <p:cNvPr id="309" name="Арифметические операторы"/>
          <p:cNvSpPr txBox="1"/>
          <p:nvPr>
            <p:ph type="title" idx="4294967295"/>
          </p:nvPr>
        </p:nvSpPr>
        <p:spPr>
          <a:xfrm>
            <a:off x="203326" y="187875"/>
            <a:ext cx="12598149" cy="745916"/>
          </a:xfrm>
          <a:prstGeom prst="rect">
            <a:avLst/>
          </a:prstGeom>
        </p:spPr>
        <p:txBody>
          <a:bodyPr anchor="b"/>
          <a:lstStyle>
            <a:lvl1pPr algn="l" defTabSz="543305">
              <a:defRPr b="1" sz="372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Арифметические операторы</a:t>
            </a:r>
          </a:p>
        </p:txBody>
      </p:sp>
      <p:pic>
        <p:nvPicPr>
          <p:cNvPr id="3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9933" y="2404360"/>
            <a:ext cx="8785534" cy="68331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Символы и строки"/>
          <p:cNvSpPr txBox="1"/>
          <p:nvPr>
            <p:ph type="ctr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 anchor="ctr"/>
          <a:lstStyle>
            <a:lvl1pPr>
              <a:defRPr b="1" sz="60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Символы и строки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Rectangle"/>
          <p:cNvSpPr/>
          <p:nvPr/>
        </p:nvSpPr>
        <p:spPr>
          <a:xfrm>
            <a:off x="-1947" y="-14494"/>
            <a:ext cx="13008695" cy="1150653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15" name="Тип данных char"/>
          <p:cNvSpPr/>
          <p:nvPr/>
        </p:nvSpPr>
        <p:spPr>
          <a:xfrm>
            <a:off x="325614" y="1399996"/>
            <a:ext cx="12074172" cy="740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37463">
              <a:defRPr b="0" sz="368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Тип данных char</a:t>
            </a:r>
          </a:p>
        </p:txBody>
      </p:sp>
      <p:sp>
        <p:nvSpPr>
          <p:cNvPr id="316" name="Символы и строки"/>
          <p:cNvSpPr txBox="1"/>
          <p:nvPr>
            <p:ph type="title" idx="4294967295"/>
          </p:nvPr>
        </p:nvSpPr>
        <p:spPr>
          <a:xfrm>
            <a:off x="203326" y="187875"/>
            <a:ext cx="12598149" cy="745916"/>
          </a:xfrm>
          <a:prstGeom prst="rect">
            <a:avLst/>
          </a:prstGeom>
        </p:spPr>
        <p:txBody>
          <a:bodyPr anchor="b"/>
          <a:lstStyle>
            <a:lvl1pPr algn="l" defTabSz="543305">
              <a:defRPr b="1" sz="372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Символы и строки</a:t>
            </a:r>
          </a:p>
        </p:txBody>
      </p:sp>
      <p:pic>
        <p:nvPicPr>
          <p:cNvPr id="31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4820" y="2606728"/>
            <a:ext cx="9455760" cy="67130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Rectangle"/>
          <p:cNvSpPr/>
          <p:nvPr/>
        </p:nvSpPr>
        <p:spPr>
          <a:xfrm>
            <a:off x="-1947" y="-14494"/>
            <a:ext cx="13008695" cy="1150653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0" name="Тип данных String"/>
          <p:cNvSpPr/>
          <p:nvPr/>
        </p:nvSpPr>
        <p:spPr>
          <a:xfrm>
            <a:off x="325614" y="1399996"/>
            <a:ext cx="12074172" cy="740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37463">
              <a:defRPr b="0" sz="368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Тип данных String</a:t>
            </a:r>
          </a:p>
        </p:txBody>
      </p:sp>
      <p:sp>
        <p:nvSpPr>
          <p:cNvPr id="321" name="Символы и строки"/>
          <p:cNvSpPr txBox="1"/>
          <p:nvPr>
            <p:ph type="title" idx="4294967295"/>
          </p:nvPr>
        </p:nvSpPr>
        <p:spPr>
          <a:xfrm>
            <a:off x="203326" y="187875"/>
            <a:ext cx="12598149" cy="745916"/>
          </a:xfrm>
          <a:prstGeom prst="rect">
            <a:avLst/>
          </a:prstGeom>
        </p:spPr>
        <p:txBody>
          <a:bodyPr anchor="b"/>
          <a:lstStyle>
            <a:lvl1pPr algn="l" defTabSz="543305">
              <a:defRPr b="1" sz="372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Символы и строки</a:t>
            </a:r>
          </a:p>
        </p:txBody>
      </p:sp>
      <p:pic>
        <p:nvPicPr>
          <p:cNvPr id="3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7327" y="2404360"/>
            <a:ext cx="9790146" cy="69648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Стиль кода"/>
          <p:cNvSpPr txBox="1"/>
          <p:nvPr>
            <p:ph type="ctr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 anchor="ctr"/>
          <a:lstStyle>
            <a:lvl1pPr>
              <a:defRPr b="1" sz="60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Стиль кода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Rectangle"/>
          <p:cNvSpPr/>
          <p:nvPr/>
        </p:nvSpPr>
        <p:spPr>
          <a:xfrm>
            <a:off x="-1947" y="-14494"/>
            <a:ext cx="13008695" cy="1150653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27" name="Правила именования"/>
          <p:cNvSpPr/>
          <p:nvPr/>
        </p:nvSpPr>
        <p:spPr>
          <a:xfrm>
            <a:off x="465314" y="1590496"/>
            <a:ext cx="12074172" cy="740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37463">
              <a:defRPr b="0" sz="368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Правила именования</a:t>
            </a:r>
          </a:p>
        </p:txBody>
      </p:sp>
      <p:sp>
        <p:nvSpPr>
          <p:cNvPr id="328" name="Переменные"/>
          <p:cNvSpPr txBox="1"/>
          <p:nvPr>
            <p:ph type="title" idx="4294967295"/>
          </p:nvPr>
        </p:nvSpPr>
        <p:spPr>
          <a:xfrm>
            <a:off x="203326" y="187875"/>
            <a:ext cx="12598149" cy="745916"/>
          </a:xfrm>
          <a:prstGeom prst="rect">
            <a:avLst/>
          </a:prstGeom>
        </p:spPr>
        <p:txBody>
          <a:bodyPr anchor="b"/>
          <a:lstStyle>
            <a:lvl1pPr algn="l" defTabSz="543305">
              <a:defRPr b="1" sz="372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Переменные</a:t>
            </a:r>
          </a:p>
        </p:txBody>
      </p:sp>
      <p:sp>
        <p:nvSpPr>
          <p:cNvPr id="329" name="Case-sensitive…"/>
          <p:cNvSpPr/>
          <p:nvPr/>
        </p:nvSpPr>
        <p:spPr>
          <a:xfrm>
            <a:off x="465314" y="2785360"/>
            <a:ext cx="12074172" cy="62762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698500" indent="-698500" algn="l" defTabSz="514095">
              <a:buSzPct val="100000"/>
              <a:buAutoNum type="arabicPeriod" startAt="1"/>
              <a:defRPr b="0" sz="352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Case-sensitive</a:t>
            </a:r>
          </a:p>
          <a:p>
            <a:pPr marL="698500" indent="-698500" algn="l" defTabSz="514095">
              <a:buSzPct val="100000"/>
              <a:buAutoNum type="arabicPeriod" startAt="1"/>
              <a:defRPr b="0" sz="352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A-Z, 0-9, _, $</a:t>
            </a:r>
          </a:p>
          <a:p>
            <a:pPr marL="698500" indent="-698500" algn="l" defTabSz="514095">
              <a:buSzPct val="100000"/>
              <a:buAutoNum type="arabicPeriod" startAt="1"/>
              <a:defRPr b="0" sz="352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Имя не может начинаться с цифры</a:t>
            </a:r>
          </a:p>
          <a:p>
            <a:pPr marL="698500" indent="-698500" algn="l" defTabSz="514095">
              <a:buSzPct val="100000"/>
              <a:buAutoNum type="arabicPeriod" startAt="1"/>
              <a:defRPr b="0" sz="352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Имя не может быть ключевым словом</a:t>
            </a:r>
          </a:p>
          <a:p>
            <a:pPr marL="698500" indent="-698500" algn="l" defTabSz="514095">
              <a:buSzPct val="100000"/>
              <a:buAutoNum type="arabicPeriod" startAt="1"/>
              <a:defRPr b="0" sz="352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camelCase и snake_case</a:t>
            </a:r>
          </a:p>
          <a:p>
            <a:pPr marL="698500" indent="-698500" algn="l" defTabSz="514095">
              <a:buSzPct val="100000"/>
              <a:buAutoNum type="arabicPeriod" startAt="1"/>
              <a:defRPr b="0" sz="352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Переменные camelCase</a:t>
            </a:r>
          </a:p>
          <a:p>
            <a:pPr marL="698500" indent="-698500" algn="l" defTabSz="514095">
              <a:buSzPct val="100000"/>
              <a:buAutoNum type="arabicPeriod" startAt="1"/>
              <a:defRPr b="0" sz="352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Константы CAPS_SNAKE_CASE</a:t>
            </a:r>
          </a:p>
          <a:p>
            <a:pPr marL="698500" indent="-698500" algn="l" defTabSz="514095">
              <a:buSzPct val="100000"/>
              <a:buAutoNum type="arabicPeriod" startAt="1"/>
              <a:defRPr b="0" sz="352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Не стоит начинать с _ или $</a:t>
            </a:r>
          </a:p>
          <a:p>
            <a:pPr marL="698500" indent="-698500" algn="l" defTabSz="514095">
              <a:buSzPct val="100000"/>
              <a:buAutoNum type="arabicPeriod" startAt="1"/>
              <a:defRPr b="0" sz="352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Не стоит использовать префиксы</a:t>
            </a:r>
          </a:p>
          <a:p>
            <a:pPr marL="698500" indent="-698500" algn="l" defTabSz="514095">
              <a:buSzPct val="100000"/>
              <a:buAutoNum type="arabicPeriod" startAt="1"/>
              <a:defRPr b="0" sz="352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 Имя должно быть понятным!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Логические операторы и выражения"/>
          <p:cNvSpPr txBox="1"/>
          <p:nvPr>
            <p:ph type="ctr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 anchor="ctr"/>
          <a:lstStyle>
            <a:lvl1pPr>
              <a:defRPr b="1" sz="60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Логические операторы и выражения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Rectangle"/>
          <p:cNvSpPr/>
          <p:nvPr/>
        </p:nvSpPr>
        <p:spPr>
          <a:xfrm>
            <a:off x="-1947" y="-14494"/>
            <a:ext cx="13008695" cy="1150653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4" name="Программа 4 — Четные или нечетное число"/>
          <p:cNvSpPr/>
          <p:nvPr/>
        </p:nvSpPr>
        <p:spPr>
          <a:xfrm>
            <a:off x="325614" y="1399996"/>
            <a:ext cx="12074172" cy="740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37463">
              <a:defRPr b="0" sz="368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Программа 4 — Четные или нечетное число</a:t>
            </a:r>
          </a:p>
        </p:txBody>
      </p:sp>
      <p:sp>
        <p:nvSpPr>
          <p:cNvPr id="335" name="Логические операторы и выражения"/>
          <p:cNvSpPr txBox="1"/>
          <p:nvPr>
            <p:ph type="title" idx="4294967295"/>
          </p:nvPr>
        </p:nvSpPr>
        <p:spPr>
          <a:xfrm>
            <a:off x="203326" y="187875"/>
            <a:ext cx="12598149" cy="745916"/>
          </a:xfrm>
          <a:prstGeom prst="rect">
            <a:avLst/>
          </a:prstGeom>
        </p:spPr>
        <p:txBody>
          <a:bodyPr anchor="b"/>
          <a:lstStyle>
            <a:lvl1pPr algn="l" defTabSz="543305">
              <a:defRPr b="1" sz="372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Логические операторы и выражения</a:t>
            </a:r>
          </a:p>
        </p:txBody>
      </p:sp>
      <p:pic>
        <p:nvPicPr>
          <p:cNvPr id="3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5236" y="3284482"/>
            <a:ext cx="11974328" cy="51572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Rectangle"/>
          <p:cNvSpPr/>
          <p:nvPr/>
        </p:nvSpPr>
        <p:spPr>
          <a:xfrm>
            <a:off x="-1947" y="-14494"/>
            <a:ext cx="13008695" cy="1150653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1" name="Что будем изучать?"/>
          <p:cNvSpPr/>
          <p:nvPr/>
        </p:nvSpPr>
        <p:spPr>
          <a:xfrm>
            <a:off x="465314" y="1590496"/>
            <a:ext cx="12074172" cy="740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37463">
              <a:defRPr b="0" sz="368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Что будем изучать?</a:t>
            </a:r>
          </a:p>
        </p:txBody>
      </p:sp>
      <p:sp>
        <p:nvSpPr>
          <p:cNvPr id="152" name="О курсе"/>
          <p:cNvSpPr txBox="1"/>
          <p:nvPr>
            <p:ph type="title" idx="4294967295"/>
          </p:nvPr>
        </p:nvSpPr>
        <p:spPr>
          <a:xfrm>
            <a:off x="203326" y="187875"/>
            <a:ext cx="12598149" cy="745916"/>
          </a:xfrm>
          <a:prstGeom prst="rect">
            <a:avLst/>
          </a:prstGeom>
        </p:spPr>
        <p:txBody>
          <a:bodyPr anchor="b"/>
          <a:lstStyle>
            <a:lvl1pPr algn="l" defTabSz="543305">
              <a:defRPr b="1" sz="372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О курсе</a:t>
            </a:r>
          </a:p>
        </p:txBody>
      </p:sp>
      <p:sp>
        <p:nvSpPr>
          <p:cNvPr id="153" name="1. Повторим Java…"/>
          <p:cNvSpPr/>
          <p:nvPr/>
        </p:nvSpPr>
        <p:spPr>
          <a:xfrm>
            <a:off x="465314" y="2785360"/>
            <a:ext cx="7221350" cy="65657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19937">
              <a:defRPr b="0" sz="2314">
                <a:latin typeface="Avenir Next"/>
                <a:ea typeface="Avenir Next"/>
                <a:cs typeface="Avenir Next"/>
                <a:sym typeface="Avenir Next"/>
              </a:defRPr>
            </a:pPr>
            <a:r>
              <a:t>1. Повторим Java</a:t>
            </a:r>
          </a:p>
          <a:p>
            <a:pPr marL="494506" indent="-494506" algn="l" defTabSz="519937">
              <a:buSzPct val="145000"/>
              <a:buChar char="-"/>
              <a:defRPr b="0" sz="2314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algn="l" defTabSz="519937">
              <a:defRPr b="0" sz="2314">
                <a:latin typeface="Avenir Next"/>
                <a:ea typeface="Avenir Next"/>
                <a:cs typeface="Avenir Next"/>
                <a:sym typeface="Avenir Next"/>
              </a:defRPr>
            </a:pPr>
            <a:r>
              <a:t>2. Знакомимся с Android</a:t>
            </a:r>
          </a:p>
          <a:p>
            <a:pPr lvl="1" indent="0" algn="l" defTabSz="519937">
              <a:defRPr b="0" sz="2314">
                <a:latin typeface="Avenir Next"/>
                <a:ea typeface="Avenir Next"/>
                <a:cs typeface="Avenir Next"/>
                <a:sym typeface="Avenir Next"/>
              </a:defRPr>
            </a:pPr>
            <a:r>
              <a:t>       - среда, инструменты, проект</a:t>
            </a:r>
          </a:p>
          <a:p>
            <a:pPr lvl="1" indent="0" algn="l" defTabSz="519937">
              <a:defRPr b="0" sz="2314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lvl="1" indent="0" algn="l" defTabSz="519937">
              <a:defRPr b="0" sz="2314">
                <a:latin typeface="Avenir Next"/>
                <a:ea typeface="Avenir Next"/>
                <a:cs typeface="Avenir Next"/>
                <a:sym typeface="Avenir Next"/>
              </a:defRPr>
            </a:pPr>
            <a:r>
              <a:t>3. Пишем код</a:t>
            </a:r>
          </a:p>
          <a:p>
            <a:pPr lvl="1" indent="0" algn="l" defTabSz="519937">
              <a:defRPr b="0" sz="2314">
                <a:latin typeface="Avenir Next"/>
                <a:ea typeface="Avenir Next"/>
                <a:cs typeface="Avenir Next"/>
                <a:sym typeface="Avenir Next"/>
              </a:defRPr>
            </a:pPr>
            <a:r>
              <a:t>       - экраны</a:t>
            </a:r>
          </a:p>
          <a:p>
            <a:pPr lvl="1" indent="0" algn="l" defTabSz="519937">
              <a:defRPr b="0" sz="2314">
                <a:latin typeface="Avenir Next"/>
                <a:ea typeface="Avenir Next"/>
                <a:cs typeface="Avenir Next"/>
                <a:sym typeface="Avenir Next"/>
              </a:defRPr>
            </a:pPr>
            <a:r>
              <a:t>       - виджеты</a:t>
            </a:r>
          </a:p>
          <a:p>
            <a:pPr lvl="1" indent="0" algn="l" defTabSz="519937">
              <a:defRPr b="0" sz="2314">
                <a:latin typeface="Avenir Next"/>
                <a:ea typeface="Avenir Next"/>
                <a:cs typeface="Avenir Next"/>
                <a:sym typeface="Avenir Next"/>
              </a:defRPr>
            </a:pPr>
            <a:r>
              <a:t>       - другие элементы Android</a:t>
            </a:r>
          </a:p>
          <a:p>
            <a:pPr lvl="1" indent="0" algn="l" defTabSz="519937">
              <a:defRPr b="0" sz="2314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lvl="1" indent="0" algn="l" defTabSz="519937">
              <a:defRPr b="0" sz="2314">
                <a:latin typeface="Avenir Next"/>
                <a:ea typeface="Avenir Next"/>
                <a:cs typeface="Avenir Next"/>
                <a:sym typeface="Avenir Next"/>
              </a:defRPr>
            </a:pPr>
            <a:r>
              <a:t>4. Дизайн и настройка приложений</a:t>
            </a:r>
          </a:p>
          <a:p>
            <a:pPr lvl="1" indent="0" algn="l" defTabSz="519937">
              <a:defRPr b="0" sz="2314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lvl="1" indent="0" algn="l" defTabSz="519937">
              <a:defRPr b="0" sz="2314">
                <a:latin typeface="Avenir Next"/>
                <a:ea typeface="Avenir Next"/>
                <a:cs typeface="Avenir Next"/>
                <a:sym typeface="Avenir Next"/>
              </a:defRPr>
            </a:pPr>
            <a:r>
              <a:t>5. Расширенные возможности Android</a:t>
            </a:r>
          </a:p>
          <a:p>
            <a:pPr lvl="1" indent="0" algn="l" defTabSz="519937">
              <a:defRPr b="0" sz="2314">
                <a:latin typeface="Avenir Next"/>
                <a:ea typeface="Avenir Next"/>
                <a:cs typeface="Avenir Next"/>
                <a:sym typeface="Avenir Next"/>
              </a:defRPr>
            </a:pPr>
            <a:r>
              <a:t>       - фоновая работа</a:t>
            </a:r>
          </a:p>
          <a:p>
            <a:pPr lvl="1" indent="0" algn="l" defTabSz="519937">
              <a:defRPr b="0" sz="2314">
                <a:latin typeface="Avenir Next"/>
                <a:ea typeface="Avenir Next"/>
                <a:cs typeface="Avenir Next"/>
                <a:sym typeface="Avenir Next"/>
              </a:defRPr>
            </a:pPr>
            <a:r>
              <a:t>       - БД</a:t>
            </a:r>
          </a:p>
          <a:p>
            <a:pPr lvl="1" indent="0" algn="l" defTabSz="519937">
              <a:defRPr b="0" sz="2314">
                <a:latin typeface="Avenir Next"/>
                <a:ea typeface="Avenir Next"/>
                <a:cs typeface="Avenir Next"/>
                <a:sym typeface="Avenir Next"/>
              </a:defRPr>
            </a:pPr>
            <a:r>
              <a:t>       - сеть</a:t>
            </a:r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73910" y="3093178"/>
            <a:ext cx="1420437" cy="10653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05241" y="1341938"/>
            <a:ext cx="1625525" cy="11506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857636" y="2785360"/>
            <a:ext cx="1104460" cy="1680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0" t="0" r="0" b="10072"/>
          <a:stretch>
            <a:fillRect/>
          </a:stretch>
        </p:blipFill>
        <p:spPr>
          <a:xfrm>
            <a:off x="8430772" y="4759093"/>
            <a:ext cx="2197401" cy="13341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286766" y="6386157"/>
            <a:ext cx="2485510" cy="124275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425589" y="8359889"/>
            <a:ext cx="2026082" cy="10653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663267" y="7921682"/>
            <a:ext cx="1799234" cy="17992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Rectangle"/>
          <p:cNvSpPr/>
          <p:nvPr/>
        </p:nvSpPr>
        <p:spPr>
          <a:xfrm>
            <a:off x="-1947" y="-14494"/>
            <a:ext cx="13008695" cy="1150653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39" name="Операторы сравнения"/>
          <p:cNvSpPr/>
          <p:nvPr/>
        </p:nvSpPr>
        <p:spPr>
          <a:xfrm>
            <a:off x="325614" y="1399996"/>
            <a:ext cx="12074172" cy="740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37463">
              <a:defRPr b="0" sz="368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Операторы сравнения</a:t>
            </a:r>
          </a:p>
        </p:txBody>
      </p:sp>
      <p:sp>
        <p:nvSpPr>
          <p:cNvPr id="340" name="Логические операторы и выражения"/>
          <p:cNvSpPr txBox="1"/>
          <p:nvPr>
            <p:ph type="title" idx="4294967295"/>
          </p:nvPr>
        </p:nvSpPr>
        <p:spPr>
          <a:xfrm>
            <a:off x="203326" y="187875"/>
            <a:ext cx="12598149" cy="745916"/>
          </a:xfrm>
          <a:prstGeom prst="rect">
            <a:avLst/>
          </a:prstGeom>
        </p:spPr>
        <p:txBody>
          <a:bodyPr anchor="b"/>
          <a:lstStyle>
            <a:lvl1pPr algn="l" defTabSz="543305">
              <a:defRPr b="1" sz="372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Логические операторы и выражения</a:t>
            </a:r>
          </a:p>
        </p:txBody>
      </p:sp>
      <p:pic>
        <p:nvPicPr>
          <p:cNvPr id="34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9905" y="2404360"/>
            <a:ext cx="11284990" cy="72140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Rectangle"/>
          <p:cNvSpPr/>
          <p:nvPr/>
        </p:nvSpPr>
        <p:spPr>
          <a:xfrm>
            <a:off x="-1947" y="-14494"/>
            <a:ext cx="13008695" cy="1150653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4" name="Булевые переменные"/>
          <p:cNvSpPr/>
          <p:nvPr/>
        </p:nvSpPr>
        <p:spPr>
          <a:xfrm>
            <a:off x="325614" y="1399996"/>
            <a:ext cx="12074172" cy="740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37463">
              <a:defRPr b="0" sz="368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Булевые переменные</a:t>
            </a:r>
          </a:p>
        </p:txBody>
      </p:sp>
      <p:sp>
        <p:nvSpPr>
          <p:cNvPr id="345" name="Логические операторы и выражения"/>
          <p:cNvSpPr txBox="1"/>
          <p:nvPr>
            <p:ph type="title" idx="4294967295"/>
          </p:nvPr>
        </p:nvSpPr>
        <p:spPr>
          <a:xfrm>
            <a:off x="203326" y="187875"/>
            <a:ext cx="12598149" cy="745916"/>
          </a:xfrm>
          <a:prstGeom prst="rect">
            <a:avLst/>
          </a:prstGeom>
        </p:spPr>
        <p:txBody>
          <a:bodyPr anchor="b"/>
          <a:lstStyle>
            <a:lvl1pPr algn="l" defTabSz="543305">
              <a:defRPr b="1" sz="372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Логические операторы и выражения</a:t>
            </a:r>
          </a:p>
        </p:txBody>
      </p:sp>
      <p:pic>
        <p:nvPicPr>
          <p:cNvPr id="3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7531" y="2404360"/>
            <a:ext cx="8510338" cy="69242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Rectangle"/>
          <p:cNvSpPr/>
          <p:nvPr/>
        </p:nvSpPr>
        <p:spPr>
          <a:xfrm>
            <a:off x="-1947" y="-14494"/>
            <a:ext cx="13008695" cy="1150653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49" name="if-else выражения"/>
          <p:cNvSpPr/>
          <p:nvPr/>
        </p:nvSpPr>
        <p:spPr>
          <a:xfrm>
            <a:off x="325614" y="1399996"/>
            <a:ext cx="12074172" cy="740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37463">
              <a:defRPr b="0" sz="368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if-else выражения</a:t>
            </a:r>
          </a:p>
        </p:txBody>
      </p:sp>
      <p:sp>
        <p:nvSpPr>
          <p:cNvPr id="350" name="Логические операторы и выражения"/>
          <p:cNvSpPr txBox="1"/>
          <p:nvPr>
            <p:ph type="title" idx="4294967295"/>
          </p:nvPr>
        </p:nvSpPr>
        <p:spPr>
          <a:xfrm>
            <a:off x="203326" y="187875"/>
            <a:ext cx="12598149" cy="745916"/>
          </a:xfrm>
          <a:prstGeom prst="rect">
            <a:avLst/>
          </a:prstGeom>
        </p:spPr>
        <p:txBody>
          <a:bodyPr anchor="b"/>
          <a:lstStyle>
            <a:lvl1pPr algn="l" defTabSz="543305">
              <a:defRPr b="1" sz="372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Логические операторы и выражения</a:t>
            </a:r>
          </a:p>
        </p:txBody>
      </p:sp>
      <p:pic>
        <p:nvPicPr>
          <p:cNvPr id="3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84401" y="2404360"/>
            <a:ext cx="7356598" cy="72551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Rectangle"/>
          <p:cNvSpPr/>
          <p:nvPr/>
        </p:nvSpPr>
        <p:spPr>
          <a:xfrm>
            <a:off x="-1947" y="-14494"/>
            <a:ext cx="13008695" cy="1150653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54" name="Булевые операторы"/>
          <p:cNvSpPr/>
          <p:nvPr/>
        </p:nvSpPr>
        <p:spPr>
          <a:xfrm>
            <a:off x="325614" y="1399996"/>
            <a:ext cx="12074172" cy="740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37463">
              <a:defRPr b="0" sz="368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Булевые операторы</a:t>
            </a:r>
          </a:p>
        </p:txBody>
      </p:sp>
      <p:sp>
        <p:nvSpPr>
          <p:cNvPr id="355" name="Логические операторы и выражения"/>
          <p:cNvSpPr txBox="1"/>
          <p:nvPr>
            <p:ph type="title" idx="4294967295"/>
          </p:nvPr>
        </p:nvSpPr>
        <p:spPr>
          <a:xfrm>
            <a:off x="203326" y="187875"/>
            <a:ext cx="12598149" cy="745916"/>
          </a:xfrm>
          <a:prstGeom prst="rect">
            <a:avLst/>
          </a:prstGeom>
        </p:spPr>
        <p:txBody>
          <a:bodyPr anchor="b"/>
          <a:lstStyle>
            <a:lvl1pPr algn="l" defTabSz="543305">
              <a:defRPr b="1" sz="372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Логические операторы и выражения</a:t>
            </a:r>
          </a:p>
        </p:txBody>
      </p:sp>
      <p:graphicFrame>
        <p:nvGraphicFramePr>
          <p:cNvPr id="356" name="Table"/>
          <p:cNvGraphicFramePr/>
          <p:nvPr/>
        </p:nvGraphicFramePr>
        <p:xfrm>
          <a:off x="1055605" y="3260904"/>
          <a:ext cx="4704027" cy="30517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{C7B018BB-80A7-4F77-B60F-C8B233D01FF8}</a:tableStyleId>
              </a:tblPr>
              <a:tblGrid>
                <a:gridCol w="1563775"/>
                <a:gridCol w="1563775"/>
                <a:gridCol w="1563775"/>
              </a:tblGrid>
              <a:tr h="60780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B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A &amp;&amp; B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60780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olidFill>
                            <a:schemeClr val="accent3">
                              <a:hueOff val="362282"/>
                              <a:satOff val="31803"/>
                              <a:lumOff val="-18242"/>
                            </a:schemeClr>
                          </a:solidFill>
                          <a:sym typeface="Helvetica Neue"/>
                        </a:rPr>
                        <a:t>TRUE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olidFill>
                            <a:schemeClr val="accent3">
                              <a:hueOff val="362282"/>
                              <a:satOff val="31803"/>
                              <a:lumOff val="-18242"/>
                            </a:schemeClr>
                          </a:solidFill>
                          <a:sym typeface="Helvetica Neue"/>
                        </a:rPr>
                        <a:t>TRUE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olidFill>
                            <a:schemeClr val="accent3">
                              <a:hueOff val="362282"/>
                              <a:satOff val="31803"/>
                              <a:lumOff val="-18242"/>
                            </a:schemeClr>
                          </a:solidFill>
                          <a:sym typeface="Helvetica Neue"/>
                        </a:rPr>
                        <a:t>TRUE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60780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olidFill>
                            <a:schemeClr val="accent3">
                              <a:hueOff val="362282"/>
                              <a:satOff val="31803"/>
                              <a:lumOff val="-18242"/>
                            </a:schemeClr>
                          </a:solidFill>
                          <a:sym typeface="Helvetica Neue"/>
                        </a:rPr>
                        <a:t>TRUE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FALSE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FALSE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60780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FALSE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olidFill>
                            <a:schemeClr val="accent3">
                              <a:hueOff val="362282"/>
                              <a:satOff val="31803"/>
                              <a:lumOff val="-18242"/>
                            </a:schemeClr>
                          </a:solidFill>
                          <a:sym typeface="Helvetica Neue"/>
                        </a:rPr>
                        <a:t>TRUE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FALSE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60780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FALSE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FALSE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FALSE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57" name="Table"/>
          <p:cNvGraphicFramePr/>
          <p:nvPr/>
        </p:nvGraphicFramePr>
        <p:xfrm>
          <a:off x="7389974" y="3254554"/>
          <a:ext cx="4695728" cy="306443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{C7B018BB-80A7-4F77-B60F-C8B233D01FF8}</a:tableStyleId>
              </a:tblPr>
              <a:tblGrid>
                <a:gridCol w="1561009"/>
                <a:gridCol w="1561009"/>
                <a:gridCol w="1561009"/>
              </a:tblGrid>
              <a:tr h="61034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B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A || B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61034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olidFill>
                            <a:schemeClr val="accent3">
                              <a:hueOff val="362282"/>
                              <a:satOff val="31803"/>
                              <a:lumOff val="-18242"/>
                            </a:schemeClr>
                          </a:solidFill>
                          <a:sym typeface="Helvetica Neue"/>
                        </a:rPr>
                        <a:t>TRUE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olidFill>
                            <a:schemeClr val="accent3">
                              <a:hueOff val="362282"/>
                              <a:satOff val="31803"/>
                              <a:lumOff val="-18242"/>
                            </a:schemeClr>
                          </a:solidFill>
                          <a:sym typeface="Helvetica Neue"/>
                        </a:rPr>
                        <a:t>TRUE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olidFill>
                            <a:schemeClr val="accent3">
                              <a:hueOff val="362282"/>
                              <a:satOff val="31803"/>
                              <a:lumOff val="-18242"/>
                            </a:schemeClr>
                          </a:solidFill>
                          <a:sym typeface="Helvetica Neue"/>
                        </a:rPr>
                        <a:t>TRUE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61034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olidFill>
                            <a:schemeClr val="accent3">
                              <a:hueOff val="362282"/>
                              <a:satOff val="31803"/>
                              <a:lumOff val="-18242"/>
                            </a:schemeClr>
                          </a:solidFill>
                          <a:sym typeface="Helvetica Neue"/>
                        </a:rPr>
                        <a:t>TRUE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FALSE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olidFill>
                            <a:schemeClr val="accent3">
                              <a:hueOff val="362282"/>
                              <a:satOff val="31803"/>
                              <a:lumOff val="-18242"/>
                            </a:schemeClr>
                          </a:solidFill>
                          <a:sym typeface="Helvetica Neue"/>
                        </a:rPr>
                        <a:t>TRUE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61034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FALSE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olidFill>
                            <a:schemeClr val="accent3">
                              <a:hueOff val="362282"/>
                              <a:satOff val="31803"/>
                              <a:lumOff val="-18242"/>
                            </a:schemeClr>
                          </a:solidFill>
                          <a:sym typeface="Helvetica Neue"/>
                        </a:rPr>
                        <a:t>TRUE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olidFill>
                            <a:schemeClr val="accent3">
                              <a:hueOff val="362282"/>
                              <a:satOff val="31803"/>
                              <a:lumOff val="-18242"/>
                            </a:schemeClr>
                          </a:solidFill>
                          <a:sym typeface="Helvetica Neue"/>
                        </a:rPr>
                        <a:t>TRUE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610347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FALSE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FALSE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FALSE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58" name="Table"/>
          <p:cNvGraphicFramePr/>
          <p:nvPr/>
        </p:nvGraphicFramePr>
        <p:xfrm>
          <a:off x="4081112" y="7291121"/>
          <a:ext cx="4855276" cy="211456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{C7B018BB-80A7-4F77-B60F-C8B233D01FF8}</a:tableStyleId>
              </a:tblPr>
              <a:tblGrid>
                <a:gridCol w="2421287"/>
                <a:gridCol w="2421287"/>
              </a:tblGrid>
              <a:tr h="7006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!A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7006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olidFill>
                            <a:schemeClr val="accent3">
                              <a:hueOff val="362282"/>
                              <a:satOff val="31803"/>
                              <a:lumOff val="-18242"/>
                            </a:schemeClr>
                          </a:solidFill>
                          <a:sym typeface="Helvetica Neue"/>
                        </a:rPr>
                        <a:t>TRUE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FALSE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70062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olidFill>
                            <a:schemeClr val="accent5">
                              <a:hueOff val="-82419"/>
                              <a:satOff val="-9513"/>
                              <a:lumOff val="-16343"/>
                            </a:schemeClr>
                          </a:solidFill>
                          <a:sym typeface="Helvetica Neue"/>
                        </a:rPr>
                        <a:t>FALSE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olidFill>
                            <a:schemeClr val="accent3">
                              <a:hueOff val="362282"/>
                              <a:satOff val="31803"/>
                              <a:lumOff val="-18242"/>
                            </a:schemeClr>
                          </a:solidFill>
                          <a:sym typeface="Helvetica Neue"/>
                        </a:rPr>
                        <a:t>TRUE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59" name="AND — &amp;&amp;"/>
          <p:cNvSpPr/>
          <p:nvPr/>
        </p:nvSpPr>
        <p:spPr>
          <a:xfrm>
            <a:off x="2200775" y="2404360"/>
            <a:ext cx="2400988" cy="740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37463">
              <a:defRPr b="0" sz="368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AND — &amp;&amp;</a:t>
            </a:r>
          </a:p>
        </p:txBody>
      </p:sp>
      <p:sp>
        <p:nvSpPr>
          <p:cNvPr id="360" name="OR — ||"/>
          <p:cNvSpPr/>
          <p:nvPr/>
        </p:nvSpPr>
        <p:spPr>
          <a:xfrm>
            <a:off x="8929678" y="2404360"/>
            <a:ext cx="1603621" cy="740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37463">
              <a:defRPr b="0" sz="368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OR — ||</a:t>
            </a:r>
          </a:p>
        </p:txBody>
      </p:sp>
      <p:sp>
        <p:nvSpPr>
          <p:cNvPr id="361" name="NOT — !"/>
          <p:cNvSpPr/>
          <p:nvPr/>
        </p:nvSpPr>
        <p:spPr>
          <a:xfrm>
            <a:off x="5570413" y="6425267"/>
            <a:ext cx="1863974" cy="740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37463">
              <a:defRPr b="0" sz="368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NOT — 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Rectangle"/>
          <p:cNvSpPr/>
          <p:nvPr/>
        </p:nvSpPr>
        <p:spPr>
          <a:xfrm>
            <a:off x="-1947" y="-14494"/>
            <a:ext cx="13008695" cy="1150653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64" name="switch выражения"/>
          <p:cNvSpPr/>
          <p:nvPr/>
        </p:nvSpPr>
        <p:spPr>
          <a:xfrm>
            <a:off x="325614" y="1399996"/>
            <a:ext cx="12074172" cy="740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37463">
              <a:defRPr b="0" sz="368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switch выражения</a:t>
            </a:r>
          </a:p>
        </p:txBody>
      </p:sp>
      <p:sp>
        <p:nvSpPr>
          <p:cNvPr id="365" name="Логические операторы и выражения"/>
          <p:cNvSpPr txBox="1"/>
          <p:nvPr>
            <p:ph type="title" idx="4294967295"/>
          </p:nvPr>
        </p:nvSpPr>
        <p:spPr>
          <a:xfrm>
            <a:off x="203326" y="187875"/>
            <a:ext cx="12598149" cy="745916"/>
          </a:xfrm>
          <a:prstGeom prst="rect">
            <a:avLst/>
          </a:prstGeom>
        </p:spPr>
        <p:txBody>
          <a:bodyPr anchor="b"/>
          <a:lstStyle>
            <a:lvl1pPr algn="l" defTabSz="543305">
              <a:defRPr b="1" sz="372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Логические операторы и выражения</a:t>
            </a:r>
          </a:p>
        </p:txBody>
      </p:sp>
      <p:pic>
        <p:nvPicPr>
          <p:cNvPr id="3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0094" y="2404360"/>
            <a:ext cx="7904612" cy="69064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Циклы"/>
          <p:cNvSpPr txBox="1"/>
          <p:nvPr>
            <p:ph type="ctr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 anchor="ctr"/>
          <a:lstStyle>
            <a:lvl1pPr>
              <a:defRPr b="1" sz="60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Циклы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Rectangle"/>
          <p:cNvSpPr/>
          <p:nvPr/>
        </p:nvSpPr>
        <p:spPr>
          <a:xfrm>
            <a:off x="-1947" y="-14494"/>
            <a:ext cx="13008695" cy="1150653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71" name="while loop"/>
          <p:cNvSpPr/>
          <p:nvPr/>
        </p:nvSpPr>
        <p:spPr>
          <a:xfrm>
            <a:off x="325614" y="1399996"/>
            <a:ext cx="12074172" cy="740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37463">
              <a:defRPr b="0" sz="368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while loop</a:t>
            </a:r>
          </a:p>
        </p:txBody>
      </p:sp>
      <p:sp>
        <p:nvSpPr>
          <p:cNvPr id="372" name="Циклы"/>
          <p:cNvSpPr txBox="1"/>
          <p:nvPr>
            <p:ph type="title" idx="4294967295"/>
          </p:nvPr>
        </p:nvSpPr>
        <p:spPr>
          <a:xfrm>
            <a:off x="203326" y="187875"/>
            <a:ext cx="12598149" cy="745916"/>
          </a:xfrm>
          <a:prstGeom prst="rect">
            <a:avLst/>
          </a:prstGeom>
        </p:spPr>
        <p:txBody>
          <a:bodyPr anchor="b"/>
          <a:lstStyle>
            <a:lvl1pPr algn="l" defTabSz="543305">
              <a:defRPr b="1" sz="372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Циклы</a:t>
            </a:r>
          </a:p>
        </p:txBody>
      </p:sp>
      <p:pic>
        <p:nvPicPr>
          <p:cNvPr id="3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7518" y="2404360"/>
            <a:ext cx="9509764" cy="69431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Rectangle"/>
          <p:cNvSpPr/>
          <p:nvPr/>
        </p:nvSpPr>
        <p:spPr>
          <a:xfrm>
            <a:off x="-1947" y="-14494"/>
            <a:ext cx="13008695" cy="1150653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76" name="for loop"/>
          <p:cNvSpPr/>
          <p:nvPr/>
        </p:nvSpPr>
        <p:spPr>
          <a:xfrm>
            <a:off x="325614" y="1399996"/>
            <a:ext cx="12074172" cy="740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37463">
              <a:defRPr b="0" sz="368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for loop</a:t>
            </a:r>
          </a:p>
        </p:txBody>
      </p:sp>
      <p:sp>
        <p:nvSpPr>
          <p:cNvPr id="377" name="Циклы"/>
          <p:cNvSpPr txBox="1"/>
          <p:nvPr>
            <p:ph type="title" idx="4294967295"/>
          </p:nvPr>
        </p:nvSpPr>
        <p:spPr>
          <a:xfrm>
            <a:off x="203326" y="187875"/>
            <a:ext cx="12598149" cy="745916"/>
          </a:xfrm>
          <a:prstGeom prst="rect">
            <a:avLst/>
          </a:prstGeom>
        </p:spPr>
        <p:txBody>
          <a:bodyPr anchor="b"/>
          <a:lstStyle>
            <a:lvl1pPr algn="l" defTabSz="543305">
              <a:defRPr b="1" sz="372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Циклы</a:t>
            </a:r>
          </a:p>
        </p:txBody>
      </p:sp>
      <p:pic>
        <p:nvPicPr>
          <p:cNvPr id="3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4209" y="2606728"/>
            <a:ext cx="11496982" cy="62728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Rectangle"/>
          <p:cNvSpPr/>
          <p:nvPr/>
        </p:nvSpPr>
        <p:spPr>
          <a:xfrm>
            <a:off x="-1947" y="-14494"/>
            <a:ext cx="13008695" cy="1150653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81" name="break keyword"/>
          <p:cNvSpPr/>
          <p:nvPr/>
        </p:nvSpPr>
        <p:spPr>
          <a:xfrm>
            <a:off x="325614" y="1399996"/>
            <a:ext cx="12074172" cy="740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37463">
              <a:defRPr b="0" sz="368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break keyword</a:t>
            </a:r>
          </a:p>
        </p:txBody>
      </p:sp>
      <p:sp>
        <p:nvSpPr>
          <p:cNvPr id="382" name="Циклы"/>
          <p:cNvSpPr txBox="1"/>
          <p:nvPr>
            <p:ph type="title" idx="4294967295"/>
          </p:nvPr>
        </p:nvSpPr>
        <p:spPr>
          <a:xfrm>
            <a:off x="203326" y="187875"/>
            <a:ext cx="12598149" cy="745916"/>
          </a:xfrm>
          <a:prstGeom prst="rect">
            <a:avLst/>
          </a:prstGeom>
        </p:spPr>
        <p:txBody>
          <a:bodyPr anchor="b"/>
          <a:lstStyle>
            <a:lvl1pPr algn="l" defTabSz="543305">
              <a:defRPr b="1" sz="372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Циклы</a:t>
            </a:r>
          </a:p>
        </p:txBody>
      </p:sp>
      <p:pic>
        <p:nvPicPr>
          <p:cNvPr id="3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1759" y="3325086"/>
            <a:ext cx="11861282" cy="48276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Массивы"/>
          <p:cNvSpPr txBox="1"/>
          <p:nvPr>
            <p:ph type="ctr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 anchor="ctr"/>
          <a:lstStyle>
            <a:lvl1pPr>
              <a:defRPr b="1" sz="60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Массивы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"/>
          <p:cNvSpPr/>
          <p:nvPr/>
        </p:nvSpPr>
        <p:spPr>
          <a:xfrm>
            <a:off x="-1947" y="-14494"/>
            <a:ext cx="13008695" cy="1150653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63" name="ДЗ"/>
          <p:cNvSpPr/>
          <p:nvPr/>
        </p:nvSpPr>
        <p:spPr>
          <a:xfrm>
            <a:off x="465314" y="1590496"/>
            <a:ext cx="12074172" cy="740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37463">
              <a:defRPr b="0" sz="368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ДЗ</a:t>
            </a:r>
          </a:p>
        </p:txBody>
      </p:sp>
      <p:sp>
        <p:nvSpPr>
          <p:cNvPr id="164" name="О курсе"/>
          <p:cNvSpPr txBox="1"/>
          <p:nvPr>
            <p:ph type="title" idx="4294967295"/>
          </p:nvPr>
        </p:nvSpPr>
        <p:spPr>
          <a:xfrm>
            <a:off x="203326" y="187875"/>
            <a:ext cx="12598149" cy="745916"/>
          </a:xfrm>
          <a:prstGeom prst="rect">
            <a:avLst/>
          </a:prstGeom>
        </p:spPr>
        <p:txBody>
          <a:bodyPr anchor="b"/>
          <a:lstStyle>
            <a:lvl1pPr algn="l" defTabSz="543305">
              <a:defRPr b="1" sz="372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О курсе</a:t>
            </a:r>
          </a:p>
        </p:txBody>
      </p:sp>
      <p:sp>
        <p:nvSpPr>
          <p:cNvPr id="165" name="ПН"/>
          <p:cNvSpPr/>
          <p:nvPr/>
        </p:nvSpPr>
        <p:spPr>
          <a:xfrm>
            <a:off x="1785864" y="4241800"/>
            <a:ext cx="1270001" cy="12700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ПН</a:t>
            </a:r>
          </a:p>
        </p:txBody>
      </p:sp>
      <p:sp>
        <p:nvSpPr>
          <p:cNvPr id="166" name="ВТ"/>
          <p:cNvSpPr/>
          <p:nvPr/>
        </p:nvSpPr>
        <p:spPr>
          <a:xfrm>
            <a:off x="3146376" y="4241800"/>
            <a:ext cx="1270001" cy="12700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ВТ</a:t>
            </a:r>
          </a:p>
        </p:txBody>
      </p:sp>
      <p:sp>
        <p:nvSpPr>
          <p:cNvPr id="167" name="СР"/>
          <p:cNvSpPr/>
          <p:nvPr/>
        </p:nvSpPr>
        <p:spPr>
          <a:xfrm>
            <a:off x="4506888" y="4241800"/>
            <a:ext cx="1270001" cy="12700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СР</a:t>
            </a:r>
          </a:p>
        </p:txBody>
      </p:sp>
      <p:sp>
        <p:nvSpPr>
          <p:cNvPr id="168" name="ЧТ"/>
          <p:cNvSpPr/>
          <p:nvPr/>
        </p:nvSpPr>
        <p:spPr>
          <a:xfrm>
            <a:off x="5867400" y="4241800"/>
            <a:ext cx="1270000" cy="12700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ЧТ</a:t>
            </a:r>
          </a:p>
        </p:txBody>
      </p:sp>
      <p:sp>
        <p:nvSpPr>
          <p:cNvPr id="169" name="ПТ"/>
          <p:cNvSpPr/>
          <p:nvPr/>
        </p:nvSpPr>
        <p:spPr>
          <a:xfrm>
            <a:off x="7227911" y="4241800"/>
            <a:ext cx="1270001" cy="12700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ПТ</a:t>
            </a:r>
          </a:p>
        </p:txBody>
      </p:sp>
      <p:sp>
        <p:nvSpPr>
          <p:cNvPr id="170" name="СБ"/>
          <p:cNvSpPr/>
          <p:nvPr/>
        </p:nvSpPr>
        <p:spPr>
          <a:xfrm>
            <a:off x="8588423" y="4241800"/>
            <a:ext cx="1270001" cy="12700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СБ</a:t>
            </a:r>
          </a:p>
        </p:txBody>
      </p:sp>
      <p:sp>
        <p:nvSpPr>
          <p:cNvPr id="171" name="ВС"/>
          <p:cNvSpPr/>
          <p:nvPr/>
        </p:nvSpPr>
        <p:spPr>
          <a:xfrm>
            <a:off x="9948935" y="4241800"/>
            <a:ext cx="1270001" cy="1270000"/>
          </a:xfrm>
          <a:prstGeom prst="re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b="0" sz="22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ВС</a:t>
            </a:r>
          </a:p>
        </p:txBody>
      </p:sp>
      <p:pic>
        <p:nvPicPr>
          <p:cNvPr id="172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20844" t="0" r="20844" b="19371"/>
          <a:stretch>
            <a:fillRect/>
          </a:stretch>
        </p:blipFill>
        <p:spPr>
          <a:xfrm>
            <a:off x="3335884" y="3543403"/>
            <a:ext cx="890942" cy="9227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20844" t="0" r="20844" b="19371"/>
          <a:stretch>
            <a:fillRect/>
          </a:stretch>
        </p:blipFill>
        <p:spPr>
          <a:xfrm>
            <a:off x="6056907" y="3543403"/>
            <a:ext cx="890943" cy="9227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Rectangle"/>
          <p:cNvSpPr/>
          <p:nvPr/>
        </p:nvSpPr>
        <p:spPr>
          <a:xfrm>
            <a:off x="-1947" y="-14494"/>
            <a:ext cx="13008695" cy="1150653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88" name="Программа 5 — Среднее арифметическое"/>
          <p:cNvSpPr/>
          <p:nvPr/>
        </p:nvSpPr>
        <p:spPr>
          <a:xfrm>
            <a:off x="325614" y="1399996"/>
            <a:ext cx="12074172" cy="740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37463">
              <a:defRPr b="0" sz="368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Программа 5 — Среднее арифметическое</a:t>
            </a:r>
          </a:p>
        </p:txBody>
      </p:sp>
      <p:sp>
        <p:nvSpPr>
          <p:cNvPr id="389" name="Массивы"/>
          <p:cNvSpPr txBox="1"/>
          <p:nvPr>
            <p:ph type="title" idx="4294967295"/>
          </p:nvPr>
        </p:nvSpPr>
        <p:spPr>
          <a:xfrm>
            <a:off x="203326" y="187875"/>
            <a:ext cx="12598149" cy="745916"/>
          </a:xfrm>
          <a:prstGeom prst="rect">
            <a:avLst/>
          </a:prstGeom>
        </p:spPr>
        <p:txBody>
          <a:bodyPr anchor="b"/>
          <a:lstStyle>
            <a:lvl1pPr algn="l" defTabSz="543305">
              <a:defRPr b="1" sz="372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Массивы</a:t>
            </a:r>
          </a:p>
        </p:txBody>
      </p:sp>
      <p:pic>
        <p:nvPicPr>
          <p:cNvPr id="3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3962" y="2254483"/>
            <a:ext cx="9657476" cy="73016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Rectangle"/>
          <p:cNvSpPr/>
          <p:nvPr/>
        </p:nvSpPr>
        <p:spPr>
          <a:xfrm>
            <a:off x="-1947" y="-14494"/>
            <a:ext cx="13008695" cy="1150653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93" name="Объявление, присвоение значений"/>
          <p:cNvSpPr/>
          <p:nvPr/>
        </p:nvSpPr>
        <p:spPr>
          <a:xfrm>
            <a:off x="325614" y="1399996"/>
            <a:ext cx="12074172" cy="740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37463">
              <a:defRPr b="0" sz="368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Объявление, присвоение значений</a:t>
            </a:r>
          </a:p>
        </p:txBody>
      </p:sp>
      <p:sp>
        <p:nvSpPr>
          <p:cNvPr id="394" name="Массивы"/>
          <p:cNvSpPr txBox="1"/>
          <p:nvPr>
            <p:ph type="title" idx="4294967295"/>
          </p:nvPr>
        </p:nvSpPr>
        <p:spPr>
          <a:xfrm>
            <a:off x="203326" y="187875"/>
            <a:ext cx="12598149" cy="745916"/>
          </a:xfrm>
          <a:prstGeom prst="rect">
            <a:avLst/>
          </a:prstGeom>
        </p:spPr>
        <p:txBody>
          <a:bodyPr anchor="b"/>
          <a:lstStyle>
            <a:lvl1pPr algn="l" defTabSz="543305">
              <a:defRPr b="1" sz="372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Массивы</a:t>
            </a:r>
          </a:p>
        </p:txBody>
      </p:sp>
      <p:pic>
        <p:nvPicPr>
          <p:cNvPr id="3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5345" y="2404360"/>
            <a:ext cx="10054110" cy="71674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ectangle"/>
          <p:cNvSpPr/>
          <p:nvPr/>
        </p:nvSpPr>
        <p:spPr>
          <a:xfrm>
            <a:off x="-1947" y="-14494"/>
            <a:ext cx="13008695" cy="1150653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76" name="Концепция курса"/>
          <p:cNvSpPr/>
          <p:nvPr/>
        </p:nvSpPr>
        <p:spPr>
          <a:xfrm>
            <a:off x="465314" y="1590496"/>
            <a:ext cx="12074172" cy="740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37463">
              <a:defRPr b="0" sz="368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Концепция курса</a:t>
            </a:r>
          </a:p>
        </p:txBody>
      </p:sp>
      <p:sp>
        <p:nvSpPr>
          <p:cNvPr id="177" name="О курсе"/>
          <p:cNvSpPr txBox="1"/>
          <p:nvPr>
            <p:ph type="title" idx="4294967295"/>
          </p:nvPr>
        </p:nvSpPr>
        <p:spPr>
          <a:xfrm>
            <a:off x="203326" y="187875"/>
            <a:ext cx="12598149" cy="745916"/>
          </a:xfrm>
          <a:prstGeom prst="rect">
            <a:avLst/>
          </a:prstGeom>
        </p:spPr>
        <p:txBody>
          <a:bodyPr anchor="b"/>
          <a:lstStyle>
            <a:lvl1pPr algn="l" defTabSz="543305">
              <a:defRPr b="1" sz="372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О курсе</a:t>
            </a:r>
          </a:p>
        </p:txBody>
      </p:sp>
      <p:sp>
        <p:nvSpPr>
          <p:cNvPr id="178" name="Что вам даст курс?"/>
          <p:cNvSpPr/>
          <p:nvPr/>
        </p:nvSpPr>
        <p:spPr>
          <a:xfrm>
            <a:off x="465314" y="2980347"/>
            <a:ext cx="12074172" cy="740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537463">
              <a:defRPr sz="368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Что вам даст курс?</a:t>
            </a:r>
          </a:p>
        </p:txBody>
      </p:sp>
      <p:sp>
        <p:nvSpPr>
          <p:cNvPr id="179" name="Подход"/>
          <p:cNvSpPr/>
          <p:nvPr/>
        </p:nvSpPr>
        <p:spPr>
          <a:xfrm>
            <a:off x="465314" y="4395599"/>
            <a:ext cx="12074172" cy="740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537463">
              <a:defRPr sz="368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Подход</a:t>
            </a:r>
          </a:p>
        </p:txBody>
      </p:sp>
      <p:sp>
        <p:nvSpPr>
          <p:cNvPr id="180" name="Знакомство с инструментами"/>
          <p:cNvSpPr/>
          <p:nvPr/>
        </p:nvSpPr>
        <p:spPr>
          <a:xfrm>
            <a:off x="465314" y="6204551"/>
            <a:ext cx="12074172" cy="740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537463">
              <a:defRPr b="0" sz="368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Знакомство с инструментами</a:t>
            </a:r>
          </a:p>
        </p:txBody>
      </p:sp>
      <p:sp>
        <p:nvSpPr>
          <p:cNvPr id="181" name="Удочка &gt; рыбы"/>
          <p:cNvSpPr/>
          <p:nvPr/>
        </p:nvSpPr>
        <p:spPr>
          <a:xfrm>
            <a:off x="573754" y="5455562"/>
            <a:ext cx="12074173" cy="740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537463">
              <a:defRPr b="0" sz="368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Удочка &gt; рыбы</a:t>
            </a:r>
          </a:p>
        </p:txBody>
      </p:sp>
      <p:sp>
        <p:nvSpPr>
          <p:cNvPr id="182" name="Понимание"/>
          <p:cNvSpPr/>
          <p:nvPr/>
        </p:nvSpPr>
        <p:spPr>
          <a:xfrm>
            <a:off x="465314" y="7022398"/>
            <a:ext cx="12074172" cy="740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537463">
              <a:defRPr b="0" sz="368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Понимание</a:t>
            </a:r>
          </a:p>
        </p:txBody>
      </p:sp>
      <p:sp>
        <p:nvSpPr>
          <p:cNvPr id="183" name="Интерес            Любопытство         Смелость"/>
          <p:cNvSpPr/>
          <p:nvPr/>
        </p:nvSpPr>
        <p:spPr>
          <a:xfrm>
            <a:off x="465314" y="7840245"/>
            <a:ext cx="12074172" cy="740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defTabSz="537463">
              <a:defRPr b="0" sz="368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Интерес            Любопытство         Смелость</a:t>
            </a:r>
          </a:p>
        </p:txBody>
      </p:sp>
      <p:sp>
        <p:nvSpPr>
          <p:cNvPr id="184" name="Arrow"/>
          <p:cNvSpPr/>
          <p:nvPr/>
        </p:nvSpPr>
        <p:spPr>
          <a:xfrm>
            <a:off x="4107280" y="8063936"/>
            <a:ext cx="641755" cy="293145"/>
          </a:xfrm>
          <a:prstGeom prst="rightArrow">
            <a:avLst>
              <a:gd name="adj1" fmla="val 32000"/>
              <a:gd name="adj2" fmla="val 127838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5" name="Arrow"/>
          <p:cNvSpPr/>
          <p:nvPr/>
        </p:nvSpPr>
        <p:spPr>
          <a:xfrm>
            <a:off x="8314357" y="8063936"/>
            <a:ext cx="641755" cy="293145"/>
          </a:xfrm>
          <a:prstGeom prst="rightArrow">
            <a:avLst>
              <a:gd name="adj1" fmla="val 32000"/>
              <a:gd name="adj2" fmla="val 127838"/>
            </a:avLst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Rectangle"/>
          <p:cNvSpPr/>
          <p:nvPr/>
        </p:nvSpPr>
        <p:spPr>
          <a:xfrm>
            <a:off x="-1947" y="-14494"/>
            <a:ext cx="13008695" cy="1150653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88" name="Расскажите о себе"/>
          <p:cNvSpPr/>
          <p:nvPr/>
        </p:nvSpPr>
        <p:spPr>
          <a:xfrm>
            <a:off x="465314" y="1590496"/>
            <a:ext cx="12074172" cy="7405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 defTabSz="537463">
              <a:defRPr b="0" sz="368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Расскажите о себе</a:t>
            </a:r>
          </a:p>
        </p:txBody>
      </p:sp>
      <p:sp>
        <p:nvSpPr>
          <p:cNvPr id="189" name="О вас"/>
          <p:cNvSpPr txBox="1"/>
          <p:nvPr>
            <p:ph type="title" idx="4294967295"/>
          </p:nvPr>
        </p:nvSpPr>
        <p:spPr>
          <a:xfrm>
            <a:off x="203326" y="187875"/>
            <a:ext cx="12598149" cy="745916"/>
          </a:xfrm>
          <a:prstGeom prst="rect">
            <a:avLst/>
          </a:prstGeom>
        </p:spPr>
        <p:txBody>
          <a:bodyPr anchor="b"/>
          <a:lstStyle>
            <a:lvl1pPr algn="l" defTabSz="543305">
              <a:defRPr b="1" sz="372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О вас</a:t>
            </a:r>
          </a:p>
        </p:txBody>
      </p:sp>
      <p:sp>
        <p:nvSpPr>
          <p:cNvPr id="190" name="1. Привет…"/>
          <p:cNvSpPr/>
          <p:nvPr/>
        </p:nvSpPr>
        <p:spPr>
          <a:xfrm>
            <a:off x="2145428" y="3156769"/>
            <a:ext cx="8713944" cy="4994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 algn="l" defTabSz="484886">
              <a:defRPr b="0" sz="332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1. Привет</a:t>
            </a:r>
          </a:p>
          <a:p>
            <a:pPr algn="l" defTabSz="484886">
              <a:defRPr b="0" sz="332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2. Чем занимаетесь?</a:t>
            </a:r>
          </a:p>
          <a:p>
            <a:pPr algn="l" defTabSz="484886">
              <a:defRPr b="0" sz="332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3. Как вы знакомы с программированием?</a:t>
            </a:r>
          </a:p>
          <a:p>
            <a:pPr algn="l" defTabSz="484886">
              <a:defRPr b="0" sz="332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4. Почему решили записаться на курс?</a:t>
            </a:r>
          </a:p>
          <a:p>
            <a:pPr algn="l" defTabSz="484886">
              <a:defRPr b="0" sz="332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5. Что хотите получить в итоге?</a:t>
            </a:r>
          </a:p>
          <a:p>
            <a:pPr algn="l" defTabSz="484886">
              <a:defRPr b="0" sz="332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6. Как с английским?</a:t>
            </a:r>
          </a:p>
          <a:p>
            <a:pPr algn="l" defTabSz="484886">
              <a:defRPr b="0" sz="332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7. Какой у вас телефон?</a:t>
            </a:r>
          </a:p>
          <a:p>
            <a:pPr algn="l" defTabSz="484886">
              <a:defRPr b="0" sz="332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8. Какой опыт пользования Андроидом?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"/>
          <p:cNvSpPr/>
          <p:nvPr/>
        </p:nvSpPr>
        <p:spPr>
          <a:xfrm>
            <a:off x="-1947" y="-14494"/>
            <a:ext cx="13008695" cy="1150653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b="0" sz="2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93" name="13 занятий по 3 часа…"/>
          <p:cNvSpPr/>
          <p:nvPr/>
        </p:nvSpPr>
        <p:spPr>
          <a:xfrm>
            <a:off x="3365014" y="2110810"/>
            <a:ext cx="6274772" cy="6236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 defTabSz="537463">
              <a:defRPr b="0" sz="368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13 занятий по 3 часа</a:t>
            </a:r>
          </a:p>
          <a:p>
            <a:pPr algn="l" defTabSz="537463">
              <a:defRPr b="0" sz="368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algn="l" defTabSz="537463">
              <a:defRPr b="0" sz="368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algn="l" defTabSz="537463">
              <a:defRPr b="0" sz="368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Перерывы</a:t>
            </a:r>
          </a:p>
          <a:p>
            <a:pPr algn="l" defTabSz="537463">
              <a:defRPr b="0" sz="368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algn="l" defTabSz="537463">
              <a:defRPr b="0" sz="368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algn="l" defTabSz="537463">
              <a:defRPr b="0" sz="368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Задавайте вопросы!**</a:t>
            </a:r>
          </a:p>
          <a:p>
            <a:pPr algn="l" defTabSz="537463">
              <a:defRPr b="0" sz="3680">
                <a:latin typeface="Avenir Next"/>
                <a:ea typeface="Avenir Next"/>
                <a:cs typeface="Avenir Next"/>
                <a:sym typeface="Avenir Next"/>
              </a:defRPr>
            </a:pPr>
          </a:p>
          <a:p>
            <a:pPr algn="l" defTabSz="537463">
              <a:defRPr b="0" sz="276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* Один микрофон</a:t>
            </a:r>
          </a:p>
          <a:p>
            <a:pPr algn="l" defTabSz="537463">
              <a:defRPr b="0" sz="276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* “Не надо стесняться” (с)</a:t>
            </a:r>
          </a:p>
        </p:txBody>
      </p:sp>
      <p:sp>
        <p:nvSpPr>
          <p:cNvPr id="194" name="Мета инфа"/>
          <p:cNvSpPr txBox="1"/>
          <p:nvPr>
            <p:ph type="title" idx="4294967295"/>
          </p:nvPr>
        </p:nvSpPr>
        <p:spPr>
          <a:xfrm>
            <a:off x="203326" y="187875"/>
            <a:ext cx="12598149" cy="745916"/>
          </a:xfrm>
          <a:prstGeom prst="rect">
            <a:avLst/>
          </a:prstGeom>
        </p:spPr>
        <p:txBody>
          <a:bodyPr anchor="b"/>
          <a:lstStyle>
            <a:lvl1pPr algn="l" defTabSz="543305">
              <a:defRPr b="1" sz="3720">
                <a:solidFill>
                  <a:srgbClr val="FFFFFF"/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Мета инфа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Поговорим о компьютерах"/>
          <p:cNvSpPr txBox="1"/>
          <p:nvPr>
            <p:ph type="ctr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 anchor="ctr"/>
          <a:lstStyle>
            <a:lvl1pPr>
              <a:defRPr b="1" sz="6000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Поговорим о компьютерах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